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256" r:id="rId2"/>
    <p:sldId id="516" r:id="rId3"/>
    <p:sldId id="553" r:id="rId4"/>
    <p:sldId id="554" r:id="rId5"/>
    <p:sldId id="555" r:id="rId6"/>
    <p:sldId id="556" r:id="rId7"/>
    <p:sldId id="557" r:id="rId8"/>
    <p:sldId id="558" r:id="rId9"/>
    <p:sldId id="559" r:id="rId10"/>
    <p:sldId id="560" r:id="rId11"/>
    <p:sldId id="592" r:id="rId12"/>
    <p:sldId id="563" r:id="rId13"/>
    <p:sldId id="561" r:id="rId14"/>
    <p:sldId id="562" r:id="rId15"/>
    <p:sldId id="564" r:id="rId16"/>
    <p:sldId id="258" r:id="rId17"/>
    <p:sldId id="565" r:id="rId18"/>
    <p:sldId id="566" r:id="rId19"/>
    <p:sldId id="567" r:id="rId20"/>
    <p:sldId id="568" r:id="rId21"/>
    <p:sldId id="569" r:id="rId22"/>
    <p:sldId id="570" r:id="rId23"/>
    <p:sldId id="571" r:id="rId24"/>
    <p:sldId id="572" r:id="rId25"/>
    <p:sldId id="573" r:id="rId26"/>
    <p:sldId id="574" r:id="rId27"/>
    <p:sldId id="575" r:id="rId28"/>
    <p:sldId id="576" r:id="rId29"/>
    <p:sldId id="577" r:id="rId30"/>
    <p:sldId id="578" r:id="rId31"/>
    <p:sldId id="579" r:id="rId32"/>
    <p:sldId id="580" r:id="rId33"/>
    <p:sldId id="581" r:id="rId34"/>
    <p:sldId id="280" r:id="rId35"/>
    <p:sldId id="582" r:id="rId36"/>
    <p:sldId id="583" r:id="rId37"/>
    <p:sldId id="584" r:id="rId38"/>
    <p:sldId id="585" r:id="rId39"/>
    <p:sldId id="586" r:id="rId40"/>
    <p:sldId id="587" r:id="rId41"/>
    <p:sldId id="589" r:id="rId42"/>
    <p:sldId id="588" r:id="rId43"/>
    <p:sldId id="590" r:id="rId44"/>
    <p:sldId id="591" r:id="rId45"/>
    <p:sldId id="593" r:id="rId46"/>
    <p:sldId id="594" r:id="rId47"/>
    <p:sldId id="595" r:id="rId48"/>
    <p:sldId id="596" r:id="rId49"/>
    <p:sldId id="597" r:id="rId50"/>
    <p:sldId id="598" r:id="rId51"/>
    <p:sldId id="510" r:id="rId52"/>
    <p:sldId id="260" r:id="rId53"/>
  </p:sldIdLst>
  <p:sldSz cx="10688638" cy="7562850"/>
  <p:notesSz cx="6858000" cy="9144000"/>
  <p:defaultTextStyle>
    <a:defPPr>
      <a:defRPr lang="en-US"/>
    </a:defPPr>
    <a:lvl1pPr algn="l" defTabSz="520700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520700" indent="-63500" algn="l" defTabSz="520700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1041400" indent="-127000" algn="l" defTabSz="520700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563688" indent="-192088" algn="l" defTabSz="520700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2084388" indent="-255588" algn="l" defTabSz="520700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651C"/>
    <a:srgbClr val="00FFFF"/>
    <a:srgbClr val="0079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8" d="100"/>
          <a:sy n="58" d="100"/>
        </p:scale>
        <p:origin x="1386" y="78"/>
      </p:cViewPr>
      <p:guideLst>
        <p:guide orient="horz" pos="2382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6534FB3-D5C3-4CE1-8A2C-D83797D231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D81E84-A07F-484A-B8E9-98D845BFE57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7FA8FCBA-DC9F-459B-8AB5-120370E09610}" type="datetimeFigureOut">
              <a:rPr lang="en-US"/>
              <a:pPr>
                <a:defRPr/>
              </a:pPr>
              <a:t>8/18/2020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DC7807B-4520-47FA-AAA6-641F5D2AC3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30C0294-E185-41A6-814F-9348C7A95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796D0-6658-4AC0-958A-18A340627B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27F47-663E-4F1C-925F-B37E1D460E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FFC27CD3-9685-4D68-BC12-70D256B81B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C27CD3-9685-4D68-BC12-70D256B81B3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7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C27CD3-9685-4D68-BC12-70D256B81B3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81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1EBEA34-1313-4331-8310-5D465C664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88638" cy="756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7728" y="2580473"/>
            <a:ext cx="8372766" cy="162111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7728" y="4285615"/>
            <a:ext cx="8372766" cy="2268855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855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98057-309E-4539-96E4-7135B2E7E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60CF4-0B97-460A-92F9-E96DC5A0B441}" type="datetime1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3E6F9-4C16-43D4-9CCB-923DE6707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2158F-A335-4AE8-81F7-3255CD76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837AC9-722F-4E00-AA4A-3E2FB52433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4312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FF66B1D6-7BD9-42B2-A9AA-BD9AD3DEA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88638" cy="756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329" y="4859832"/>
            <a:ext cx="9085342" cy="1502066"/>
          </a:xfrm>
        </p:spPr>
        <p:txBody>
          <a:bodyPr anchor="t"/>
          <a:lstStyle>
            <a:lvl1pPr algn="l">
              <a:defRPr sz="46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873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9BD9C6C-F206-4FE4-A3DF-7CDDE4EA24F7}"/>
              </a:ext>
            </a:extLst>
          </p:cNvPr>
          <p:cNvSpPr txBox="1">
            <a:spLocks/>
          </p:cNvSpPr>
          <p:nvPr/>
        </p:nvSpPr>
        <p:spPr>
          <a:xfrm>
            <a:off x="4097338" y="1008063"/>
            <a:ext cx="6591300" cy="1260475"/>
          </a:xfrm>
          <a:prstGeom prst="rect">
            <a:avLst/>
          </a:prstGeom>
        </p:spPr>
        <p:txBody>
          <a:bodyPr lIns="104287" tIns="52144" rIns="104287" bIns="52144" anchor="ctr"/>
          <a:lstStyle>
            <a:lvl1pPr>
              <a:defRPr/>
            </a:lvl1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4600" b="1" dirty="0">
                <a:latin typeface="+mj-lt"/>
                <a:ea typeface="+mj-ea"/>
                <a:cs typeface="+mj-cs"/>
              </a:rPr>
              <a:t>&lt;&lt;Title&gt;&gt;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4224" y="2352887"/>
            <a:ext cx="4097311" cy="4402910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56895" y="2352887"/>
            <a:ext cx="4097311" cy="4402910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7CB60DC9-5A3D-4D42-A8D6-D7C036E10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1DB7FA-4128-404C-A634-3C5300591FBD}" type="datetime1">
              <a:rPr lang="en-US" smtClean="0"/>
              <a:t>8/18/2020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032C411D-B74C-4FB6-B714-EFD323201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725587E-1A3B-40A4-8E81-73F21F37E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CF9DE-C190-4595-84A7-F070436B79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494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432" y="1692889"/>
            <a:ext cx="4722671" cy="705515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437" indent="0">
              <a:buNone/>
              <a:defRPr sz="2300" b="1"/>
            </a:lvl2pPr>
            <a:lvl3pPr marL="1042873" indent="0">
              <a:buNone/>
              <a:defRPr sz="2100" b="1"/>
            </a:lvl3pPr>
            <a:lvl4pPr marL="1564310" indent="0">
              <a:buNone/>
              <a:defRPr sz="1800" b="1"/>
            </a:lvl4pPr>
            <a:lvl5pPr marL="2085746" indent="0">
              <a:buNone/>
              <a:defRPr sz="1800" b="1"/>
            </a:lvl5pPr>
            <a:lvl6pPr marL="2607183" indent="0">
              <a:buNone/>
              <a:defRPr sz="1800" b="1"/>
            </a:lvl6pPr>
            <a:lvl7pPr marL="3128620" indent="0">
              <a:buNone/>
              <a:defRPr sz="1800" b="1"/>
            </a:lvl7pPr>
            <a:lvl8pPr marL="3650056" indent="0">
              <a:buNone/>
              <a:defRPr sz="1800" b="1"/>
            </a:lvl8pPr>
            <a:lvl9pPr marL="4171493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432" y="2398404"/>
            <a:ext cx="4722671" cy="435739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29680" y="1692889"/>
            <a:ext cx="4724526" cy="705515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437" indent="0">
              <a:buNone/>
              <a:defRPr sz="2300" b="1"/>
            </a:lvl2pPr>
            <a:lvl3pPr marL="1042873" indent="0">
              <a:buNone/>
              <a:defRPr sz="2100" b="1"/>
            </a:lvl3pPr>
            <a:lvl4pPr marL="1564310" indent="0">
              <a:buNone/>
              <a:defRPr sz="1800" b="1"/>
            </a:lvl4pPr>
            <a:lvl5pPr marL="2085746" indent="0">
              <a:buNone/>
              <a:defRPr sz="1800" b="1"/>
            </a:lvl5pPr>
            <a:lvl6pPr marL="2607183" indent="0">
              <a:buNone/>
              <a:defRPr sz="1800" b="1"/>
            </a:lvl6pPr>
            <a:lvl7pPr marL="3128620" indent="0">
              <a:buNone/>
              <a:defRPr sz="1800" b="1"/>
            </a:lvl7pPr>
            <a:lvl8pPr marL="3650056" indent="0">
              <a:buNone/>
              <a:defRPr sz="1800" b="1"/>
            </a:lvl8pPr>
            <a:lvl9pPr marL="4171493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29680" y="2398404"/>
            <a:ext cx="4724526" cy="435739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FAA6156-A4C7-4ED7-AE02-1D97D6787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E3E7D9-C172-4BB3-9785-C2D3DD108934}" type="datetime1">
              <a:rPr lang="en-US" smtClean="0"/>
              <a:t>8/18/2020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69E5564-35CB-4D4D-BB76-B36BF1448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3BA73C0-C496-472E-84BF-8939C0E3A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7734D-E30B-4F88-A2C8-9D49888C96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5781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0CE513B-575A-41B5-8A33-E7F58CDD7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88638" cy="756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D279F49-5139-4C0B-AEE7-29D4219AE853}"/>
              </a:ext>
            </a:extLst>
          </p:cNvPr>
          <p:cNvSpPr txBox="1">
            <a:spLocks/>
          </p:cNvSpPr>
          <p:nvPr/>
        </p:nvSpPr>
        <p:spPr>
          <a:xfrm>
            <a:off x="2138363" y="4286250"/>
            <a:ext cx="8372475" cy="1931988"/>
          </a:xfrm>
          <a:prstGeom prst="rect">
            <a:avLst/>
          </a:prstGeom>
        </p:spPr>
        <p:txBody>
          <a:bodyPr lIns="104287" tIns="52144" rIns="104287" bIns="52144">
            <a:normAutofit/>
          </a:bodyPr>
          <a:lstStyle>
            <a:lvl1pPr marL="0" indent="0" algn="ctr">
              <a:buNone/>
              <a:defRPr sz="8000" b="1" baseline="0">
                <a:solidFill>
                  <a:schemeClr val="bg1"/>
                </a:solidFill>
                <a:latin typeface="Edwardian Script ITC" pitchFamily="66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>
                <a:ea typeface="+mn-ea"/>
              </a:rPr>
              <a:t>Thank You</a:t>
            </a:r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3A1CF99A-E5CB-41F5-85D5-43292E24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FB92C-3D46-40B5-89CA-E140DAEEFFCD}" type="datetime1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4BD35CD-3F44-4180-97B7-DEAD302AA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84F01DA-E6D5-4040-BC78-4C34D7AA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E9FFE-DD11-455C-A7E6-845DC15510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468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9056717-0E96-4167-A889-A930EF7C0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489755-F760-4508-A97F-5D3EE21170FF}" type="datetime1">
              <a:rPr lang="en-US" smtClean="0"/>
              <a:t>8/18/2020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E2B73D4-D359-4F41-BE50-2D7058CC3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57FCF1-1C53-45F3-8640-E9EBC421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5C0C48-4550-499A-936C-E780151000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173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">
            <a:extLst>
              <a:ext uri="{FF2B5EF4-FFF2-40B4-BE49-F238E27FC236}">
                <a16:creationId xmlns:a16="http://schemas.microsoft.com/office/drawing/2014/main" id="{AA7F3849-CCB1-42C2-A3B2-5835775B85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88638" cy="756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5915F28A-0AE2-4C43-B18E-ECDC34C6684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919538" y="839788"/>
            <a:ext cx="6591300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287" tIns="52144" rIns="104287" bIns="52144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789EF7B2-8617-4333-B1DD-38FB5D7CD2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157288" y="2184400"/>
            <a:ext cx="9353550" cy="470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287" tIns="52144" rIns="104287" bIns="521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1F8AD-F4C7-4A76-B3F7-CF0BD6272B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4988" y="7010400"/>
            <a:ext cx="2493962" cy="401638"/>
          </a:xfrm>
          <a:prstGeom prst="rect">
            <a:avLst/>
          </a:prstGeom>
        </p:spPr>
        <p:txBody>
          <a:bodyPr vert="horz" wrap="square" lIns="104287" tIns="52144" rIns="104287" bIns="52144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CD5C2F0-D9ED-4818-97F3-67ABF3826272}" type="datetime1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C2957-ADEB-4C88-B5FE-D58E0012F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51250" y="7010400"/>
            <a:ext cx="3386138" cy="401638"/>
          </a:xfrm>
          <a:prstGeom prst="rect">
            <a:avLst/>
          </a:prstGeom>
        </p:spPr>
        <p:txBody>
          <a:bodyPr vert="horz" lIns="104287" tIns="52144" rIns="104287" bIns="52144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399B9-92AC-42AF-946F-667699F11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59688" y="7010400"/>
            <a:ext cx="2493962" cy="401638"/>
          </a:xfrm>
          <a:prstGeom prst="rect">
            <a:avLst/>
          </a:prstGeom>
        </p:spPr>
        <p:txBody>
          <a:bodyPr vert="horz" wrap="square" lIns="104287" tIns="52144" rIns="104287" bIns="52144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B1DCF1E-B524-49EF-9C5A-B9C4EEA421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1" r:id="rId2"/>
    <p:sldLayoutId id="2147483704" r:id="rId3"/>
    <p:sldLayoutId id="2147483705" r:id="rId4"/>
    <p:sldLayoutId id="2147483702" r:id="rId5"/>
    <p:sldLayoutId id="2147483706" r:id="rId6"/>
    <p:sldLayoutId id="2147483707" r:id="rId7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600" b="1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600" b="1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600" b="1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600" b="1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600" b="1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521437" algn="r" rtl="0" eaLnBrk="1" fontAlgn="base" hangingPunct="1">
        <a:spcBef>
          <a:spcPct val="0"/>
        </a:spcBef>
        <a:spcAft>
          <a:spcPct val="0"/>
        </a:spcAft>
        <a:defRPr sz="4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42873" algn="r" rtl="0" eaLnBrk="1" fontAlgn="base" hangingPunct="1">
        <a:spcBef>
          <a:spcPct val="0"/>
        </a:spcBef>
        <a:spcAft>
          <a:spcPct val="0"/>
        </a:spcAft>
        <a:defRPr sz="4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64310" algn="r" rtl="0" eaLnBrk="1" fontAlgn="base" hangingPunct="1">
        <a:spcBef>
          <a:spcPct val="0"/>
        </a:spcBef>
        <a:spcAft>
          <a:spcPct val="0"/>
        </a:spcAft>
        <a:defRPr sz="4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85746" algn="r" rtl="0" eaLnBrk="1" fontAlgn="base" hangingPunct="1">
        <a:spcBef>
          <a:spcPct val="0"/>
        </a:spcBef>
        <a:spcAft>
          <a:spcPct val="0"/>
        </a:spcAft>
        <a:defRPr sz="4600" b="1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90525" indent="-39052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846138" indent="-325438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303338" indent="-2603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824038" indent="-2603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346325" indent="-2603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867901" indent="-260718" algn="l" defTabSz="1042873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338" indent="-260718" algn="l" defTabSz="1042873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0775" indent="-260718" algn="l" defTabSz="1042873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211" indent="-260718" algn="l" defTabSz="1042873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428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37" algn="l" defTabSz="10428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873" algn="l" defTabSz="10428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310" algn="l" defTabSz="10428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746" algn="l" defTabSz="10428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183" algn="l" defTabSz="10428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620" algn="l" defTabSz="10428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056" algn="l" defTabSz="10428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493" algn="l" defTabSz="10428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ubtitle 2">
            <a:extLst>
              <a:ext uri="{FF2B5EF4-FFF2-40B4-BE49-F238E27FC236}">
                <a16:creationId xmlns:a16="http://schemas.microsoft.com/office/drawing/2014/main" id="{9E4AB2DE-4E67-44B5-ACBD-2209161AF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2550" y="3781425"/>
            <a:ext cx="7768359" cy="1200150"/>
          </a:xfrm>
        </p:spPr>
        <p:txBody>
          <a:bodyPr/>
          <a:lstStyle/>
          <a:p>
            <a:pPr eaLnBrk="1" hangingPunct="1"/>
            <a:r>
              <a:rPr lang="en-US" altLang="en-US" b="1" dirty="0">
                <a:latin typeface="Open Sans" pitchFamily="-84" charset="0"/>
              </a:rPr>
              <a:t>MATH6077 – Discrete Mathematics</a:t>
            </a:r>
          </a:p>
        </p:txBody>
      </p:sp>
      <p:sp>
        <p:nvSpPr>
          <p:cNvPr id="7171" name="Subtitle 2">
            <a:extLst>
              <a:ext uri="{FF2B5EF4-FFF2-40B4-BE49-F238E27FC236}">
                <a16:creationId xmlns:a16="http://schemas.microsoft.com/office/drawing/2014/main" id="{43203D5E-4376-41C1-9961-0E0CA46CBDA9}"/>
              </a:ext>
            </a:extLst>
          </p:cNvPr>
          <p:cNvSpPr txBox="1">
            <a:spLocks/>
          </p:cNvSpPr>
          <p:nvPr/>
        </p:nvSpPr>
        <p:spPr bwMode="auto">
          <a:xfrm>
            <a:off x="2622550" y="4603750"/>
            <a:ext cx="74818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87" tIns="52144" rIns="104287" bIns="52144"/>
          <a:lstStyle>
            <a:lvl1pPr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520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520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520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520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sz="2800" b="1" dirty="0">
                <a:solidFill>
                  <a:schemeClr val="bg1"/>
                </a:solidFill>
                <a:latin typeface="Open Sans"/>
              </a:rPr>
              <a:t>Week 05  - </a:t>
            </a:r>
            <a:r>
              <a:rPr lang="en-US" sz="2800" b="1" dirty="0">
                <a:solidFill>
                  <a:schemeClr val="bg1"/>
                </a:solidFill>
                <a:latin typeface="Open Sans"/>
              </a:rPr>
              <a:t>Number Theory</a:t>
            </a:r>
          </a:p>
          <a:p>
            <a:pPr algn="ctr" eaLnBrk="1" hangingPunct="1">
              <a:spcBef>
                <a:spcPct val="20000"/>
              </a:spcBef>
            </a:pPr>
            <a:endParaRPr lang="en-US" sz="2800" b="1" dirty="0">
              <a:solidFill>
                <a:schemeClr val="bg1"/>
              </a:solidFill>
              <a:latin typeface="Open Sans"/>
            </a:endParaRP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en-US" sz="2800" b="1" dirty="0">
              <a:solidFill>
                <a:schemeClr val="bg1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CB00-28DA-4317-AAF5-296D5F43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0070C0"/>
                </a:solidFill>
                <a:latin typeface="Open Sans"/>
              </a:rPr>
              <a:t>Modular Arithmetic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5A4A6-1548-4C8C-AAE5-77CAFD3FD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6415" y="2566617"/>
            <a:ext cx="8927870" cy="1995056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 algn="just">
              <a:spcBef>
                <a:spcPts val="400"/>
              </a:spcBef>
              <a:buNone/>
            </a:pPr>
            <a:r>
              <a:rPr lang="en-US" sz="2200" b="1" dirty="0">
                <a:solidFill>
                  <a:srgbClr val="0070C0"/>
                </a:solidFill>
                <a:latin typeface="Open Sans"/>
              </a:rPr>
              <a:t>Definition 3:</a:t>
            </a:r>
          </a:p>
          <a:p>
            <a:pPr marL="0" indent="0" algn="just">
              <a:spcBef>
                <a:spcPts val="400"/>
              </a:spcBef>
              <a:buNone/>
            </a:pPr>
            <a:r>
              <a:rPr lang="en-US" sz="2000" dirty="0">
                <a:latin typeface="Open Sans"/>
              </a:rPr>
              <a:t>If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and </a:t>
            </a:r>
            <a:r>
              <a:rPr lang="en-US" sz="2000" i="1" dirty="0">
                <a:latin typeface="Open Sans"/>
              </a:rPr>
              <a:t>b </a:t>
            </a:r>
            <a:r>
              <a:rPr lang="en-US" sz="2000" dirty="0">
                <a:latin typeface="Open Sans"/>
              </a:rPr>
              <a:t>are integers and </a:t>
            </a:r>
            <a:r>
              <a:rPr lang="en-US" sz="2000" i="1" dirty="0">
                <a:latin typeface="Open Sans"/>
              </a:rPr>
              <a:t>m </a:t>
            </a:r>
            <a:r>
              <a:rPr lang="en-US" sz="2000" dirty="0">
                <a:latin typeface="Open Sans"/>
              </a:rPr>
              <a:t>is a positive integer, then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is </a:t>
            </a:r>
            <a:r>
              <a:rPr lang="en-US" sz="2000" i="1" dirty="0">
                <a:solidFill>
                  <a:srgbClr val="FF0000"/>
                </a:solidFill>
                <a:latin typeface="Open Sans"/>
              </a:rPr>
              <a:t>congruent</a:t>
            </a:r>
            <a:r>
              <a:rPr lang="en-US" sz="2000" i="1" dirty="0">
                <a:latin typeface="Open Sans"/>
              </a:rPr>
              <a:t> to b </a:t>
            </a:r>
            <a:r>
              <a:rPr lang="en-US" sz="2000" i="1" dirty="0">
                <a:solidFill>
                  <a:srgbClr val="FF0000"/>
                </a:solidFill>
                <a:latin typeface="Open Sans"/>
              </a:rPr>
              <a:t>modulo</a:t>
            </a:r>
            <a:r>
              <a:rPr lang="en-US" sz="2000" i="1" dirty="0">
                <a:latin typeface="Open Sans"/>
              </a:rPr>
              <a:t> m </a:t>
            </a:r>
            <a:r>
              <a:rPr lang="en-US" sz="2000" dirty="0">
                <a:latin typeface="Open Sans"/>
              </a:rPr>
              <a:t>if </a:t>
            </a:r>
            <a:r>
              <a:rPr lang="en-US" sz="2000" i="1" dirty="0">
                <a:latin typeface="Open Sans"/>
              </a:rPr>
              <a:t>m </a:t>
            </a:r>
            <a:r>
              <a:rPr lang="en-US" sz="2000" dirty="0">
                <a:latin typeface="Open Sans"/>
              </a:rPr>
              <a:t>divides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− </a:t>
            </a:r>
            <a:r>
              <a:rPr lang="en-US" sz="2000" i="1" dirty="0">
                <a:latin typeface="Open Sans"/>
              </a:rPr>
              <a:t>b</a:t>
            </a:r>
            <a:r>
              <a:rPr lang="en-US" sz="2000" dirty="0">
                <a:latin typeface="Open Sans"/>
              </a:rPr>
              <a:t>. We use the notation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≡ </a:t>
            </a:r>
            <a:r>
              <a:rPr lang="en-US" sz="2000" i="1" dirty="0">
                <a:latin typeface="Open Sans"/>
              </a:rPr>
              <a:t>b </a:t>
            </a:r>
            <a:r>
              <a:rPr lang="en-US" sz="2000" dirty="0">
                <a:latin typeface="Open Sans"/>
              </a:rPr>
              <a:t>(mod </a:t>
            </a:r>
            <a:r>
              <a:rPr lang="en-US" sz="2000" i="1" dirty="0">
                <a:latin typeface="Open Sans"/>
              </a:rPr>
              <a:t>m</a:t>
            </a:r>
            <a:r>
              <a:rPr lang="en-US" sz="2000" dirty="0">
                <a:latin typeface="Open Sans"/>
              </a:rPr>
              <a:t>) to indicate that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is congruent to </a:t>
            </a:r>
            <a:r>
              <a:rPr lang="en-US" sz="2000" i="1" dirty="0">
                <a:latin typeface="Open Sans"/>
              </a:rPr>
              <a:t>b </a:t>
            </a:r>
            <a:r>
              <a:rPr lang="en-US" sz="2000" dirty="0">
                <a:latin typeface="Open Sans"/>
              </a:rPr>
              <a:t>modulo </a:t>
            </a:r>
            <a:r>
              <a:rPr lang="en-US" sz="2000" i="1" dirty="0">
                <a:latin typeface="Open Sans"/>
              </a:rPr>
              <a:t>m</a:t>
            </a:r>
            <a:r>
              <a:rPr lang="en-US" sz="2000" dirty="0">
                <a:latin typeface="Open Sans"/>
              </a:rPr>
              <a:t>. We say that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≡ </a:t>
            </a:r>
            <a:r>
              <a:rPr lang="en-US" sz="2000" i="1" dirty="0">
                <a:latin typeface="Open Sans"/>
              </a:rPr>
              <a:t>b </a:t>
            </a:r>
            <a:r>
              <a:rPr lang="en-US" sz="2000" dirty="0">
                <a:latin typeface="Open Sans"/>
              </a:rPr>
              <a:t>(mod </a:t>
            </a:r>
            <a:r>
              <a:rPr lang="en-US" sz="2000" i="1" dirty="0">
                <a:latin typeface="Open Sans"/>
              </a:rPr>
              <a:t>m</a:t>
            </a:r>
            <a:r>
              <a:rPr lang="en-US" sz="2000" dirty="0">
                <a:latin typeface="Open Sans"/>
              </a:rPr>
              <a:t>) is a </a:t>
            </a:r>
            <a:r>
              <a:rPr lang="en-US" sz="2000" b="1" dirty="0">
                <a:latin typeface="Open Sans"/>
              </a:rPr>
              <a:t>congruence </a:t>
            </a:r>
            <a:r>
              <a:rPr lang="en-US" sz="2000" dirty="0">
                <a:latin typeface="Open Sans"/>
              </a:rPr>
              <a:t>and that </a:t>
            </a:r>
            <a:r>
              <a:rPr lang="en-US" sz="2000" i="1" dirty="0">
                <a:latin typeface="Open Sans"/>
              </a:rPr>
              <a:t>m </a:t>
            </a:r>
            <a:r>
              <a:rPr lang="en-US" sz="2000" dirty="0">
                <a:latin typeface="Open Sans"/>
              </a:rPr>
              <a:t>is its </a:t>
            </a:r>
            <a:r>
              <a:rPr lang="en-US" sz="2000" b="1" dirty="0">
                <a:latin typeface="Open Sans"/>
              </a:rPr>
              <a:t>modulus </a:t>
            </a:r>
            <a:r>
              <a:rPr lang="en-US" sz="2000" dirty="0">
                <a:latin typeface="Open Sans"/>
              </a:rPr>
              <a:t>(plural </a:t>
            </a:r>
            <a:r>
              <a:rPr lang="en-US" sz="2000" b="1" dirty="0">
                <a:latin typeface="Open Sans"/>
              </a:rPr>
              <a:t>moduli</a:t>
            </a:r>
            <a:r>
              <a:rPr lang="en-US" sz="2000" dirty="0">
                <a:latin typeface="Open Sans"/>
              </a:rPr>
              <a:t>). If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and </a:t>
            </a:r>
            <a:r>
              <a:rPr lang="en-US" sz="2000" i="1" dirty="0">
                <a:latin typeface="Open Sans"/>
              </a:rPr>
              <a:t>b </a:t>
            </a:r>
            <a:r>
              <a:rPr lang="en-US" sz="2000" dirty="0">
                <a:latin typeface="Open Sans"/>
              </a:rPr>
              <a:t>are not congruent modulo </a:t>
            </a:r>
            <a:r>
              <a:rPr lang="en-US" sz="2000" i="1" dirty="0">
                <a:latin typeface="Open Sans"/>
              </a:rPr>
              <a:t>m</a:t>
            </a:r>
            <a:r>
              <a:rPr lang="en-US" sz="2000" dirty="0">
                <a:latin typeface="Open Sans"/>
              </a:rPr>
              <a:t>, we write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≢ </a:t>
            </a:r>
            <a:r>
              <a:rPr lang="en-US" sz="2000" i="1" dirty="0">
                <a:latin typeface="Open Sans"/>
              </a:rPr>
              <a:t>b </a:t>
            </a:r>
            <a:r>
              <a:rPr lang="en-US" sz="2000" dirty="0">
                <a:latin typeface="Open Sans"/>
              </a:rPr>
              <a:t>(mod </a:t>
            </a:r>
            <a:r>
              <a:rPr lang="en-US" sz="2000" i="1" dirty="0">
                <a:latin typeface="Open Sans"/>
              </a:rPr>
              <a:t>m</a:t>
            </a:r>
            <a:r>
              <a:rPr lang="en-US" sz="2000" dirty="0">
                <a:latin typeface="Open Sans"/>
              </a:rPr>
              <a:t>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99160-6CFD-4C32-8475-CAA0809A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>
                <a:latin typeface="Open Sans"/>
              </a:rPr>
              <a:pPr>
                <a:defRPr/>
              </a:pPr>
              <a:t>10</a:t>
            </a:fld>
            <a:endParaRPr lang="en-US" altLang="en-US">
              <a:latin typeface="Open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92484D-1C2C-4013-85CF-CAB59AC2E342}"/>
              </a:ext>
            </a:extLst>
          </p:cNvPr>
          <p:cNvSpPr/>
          <p:nvPr/>
        </p:nvSpPr>
        <p:spPr>
          <a:xfrm>
            <a:off x="1446415" y="5143290"/>
            <a:ext cx="8927869" cy="10464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400"/>
              </a:spcBef>
            </a:pPr>
            <a:r>
              <a:rPr lang="en-US" sz="2200" b="1" dirty="0">
                <a:solidFill>
                  <a:srgbClr val="0070C0"/>
                </a:solidFill>
                <a:latin typeface="Open Sans"/>
              </a:rPr>
              <a:t>Theorem 3</a:t>
            </a:r>
          </a:p>
          <a:p>
            <a:r>
              <a:rPr lang="en-US" sz="2000" dirty="0">
                <a:latin typeface="Open Sans"/>
              </a:rPr>
              <a:t>Let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and </a:t>
            </a:r>
            <a:r>
              <a:rPr lang="en-US" sz="2000" i="1" dirty="0">
                <a:latin typeface="Open Sans"/>
              </a:rPr>
              <a:t>b </a:t>
            </a:r>
            <a:r>
              <a:rPr lang="en-US" sz="2000" dirty="0">
                <a:latin typeface="Open Sans"/>
              </a:rPr>
              <a:t>be integers, and let </a:t>
            </a:r>
            <a:r>
              <a:rPr lang="en-US" sz="2000" i="1" dirty="0">
                <a:latin typeface="Open Sans"/>
              </a:rPr>
              <a:t>m </a:t>
            </a:r>
            <a:r>
              <a:rPr lang="en-US" sz="2000" dirty="0">
                <a:latin typeface="Open Sans"/>
              </a:rPr>
              <a:t>be a positive integer. Then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≡ </a:t>
            </a:r>
            <a:r>
              <a:rPr lang="en-US" sz="2000" i="1" dirty="0">
                <a:latin typeface="Open Sans"/>
              </a:rPr>
              <a:t>b </a:t>
            </a:r>
            <a:r>
              <a:rPr lang="en-US" sz="2000" dirty="0">
                <a:latin typeface="Open Sans"/>
              </a:rPr>
              <a:t>(mod </a:t>
            </a:r>
            <a:r>
              <a:rPr lang="en-US" sz="2000" i="1" dirty="0">
                <a:latin typeface="Open Sans"/>
              </a:rPr>
              <a:t>m</a:t>
            </a:r>
            <a:r>
              <a:rPr lang="en-US" sz="2000" dirty="0">
                <a:latin typeface="Open Sans"/>
              </a:rPr>
              <a:t>) if and only if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b="1" dirty="0">
                <a:latin typeface="Open Sans"/>
              </a:rPr>
              <a:t>mod </a:t>
            </a:r>
            <a:r>
              <a:rPr lang="en-US" sz="2000" i="1" dirty="0">
                <a:latin typeface="Open Sans"/>
              </a:rPr>
              <a:t>m </a:t>
            </a:r>
            <a:r>
              <a:rPr lang="en-US" sz="2000" dirty="0">
                <a:latin typeface="Open Sans"/>
              </a:rPr>
              <a:t>= </a:t>
            </a:r>
            <a:r>
              <a:rPr lang="en-US" sz="2000" i="1" dirty="0">
                <a:latin typeface="Open Sans"/>
              </a:rPr>
              <a:t>b </a:t>
            </a:r>
            <a:r>
              <a:rPr lang="en-US" sz="2000" b="1" dirty="0">
                <a:latin typeface="Open Sans"/>
              </a:rPr>
              <a:t>mod </a:t>
            </a:r>
            <a:r>
              <a:rPr lang="en-US" sz="2000" i="1" dirty="0">
                <a:latin typeface="Open Sans"/>
              </a:rPr>
              <a:t>m</a:t>
            </a:r>
            <a:r>
              <a:rPr lang="en-US" sz="2000" dirty="0">
                <a:latin typeface="Open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1478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7985F-58B1-4AB7-BE95-C9F70B8EB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911CFC4-EF54-4EDE-A476-8F05A25D9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538" y="839788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rgbClr val="0070C0"/>
                </a:solidFill>
                <a:latin typeface="Open Sans"/>
              </a:rPr>
              <a:t>Modular Arithmetic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D33B81-4F10-483B-9448-5D1AA89BFF7D}"/>
              </a:ext>
            </a:extLst>
          </p:cNvPr>
          <p:cNvSpPr/>
          <p:nvPr/>
        </p:nvSpPr>
        <p:spPr>
          <a:xfrm>
            <a:off x="1446415" y="2458784"/>
            <a:ext cx="8927869" cy="1149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800"/>
              </a:spcBef>
            </a:pPr>
            <a:r>
              <a:rPr lang="en-US" sz="2200" b="1" dirty="0">
                <a:solidFill>
                  <a:srgbClr val="0070C0"/>
                </a:solidFill>
                <a:latin typeface="Open Sans"/>
              </a:rPr>
              <a:t>Example :</a:t>
            </a:r>
          </a:p>
          <a:p>
            <a:pPr algn="just">
              <a:spcBef>
                <a:spcPts val="8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Determine whether 17 is congruent to 5 modulo 6 and whether 24 and 14 are congruent modulo 6.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95F0BD-B265-44B6-89DF-6D0427E8AEB9}"/>
              </a:ext>
            </a:extLst>
          </p:cNvPr>
          <p:cNvSpPr/>
          <p:nvPr/>
        </p:nvSpPr>
        <p:spPr>
          <a:xfrm>
            <a:off x="1446415" y="3781425"/>
            <a:ext cx="885054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800"/>
              </a:spcBef>
            </a:pPr>
            <a:r>
              <a:rPr lang="en-US" sz="2200" b="1" i="1" dirty="0">
                <a:solidFill>
                  <a:srgbClr val="00B050"/>
                </a:solidFill>
                <a:latin typeface="Open Sans"/>
              </a:rPr>
              <a:t>Solution: </a:t>
            </a:r>
          </a:p>
          <a:p>
            <a:pPr algn="just">
              <a:spcBef>
                <a:spcPts val="8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Because 6 divides 17 − 5 = 12, we see that 17 ≡ 5 (mod 6). </a:t>
            </a:r>
          </a:p>
          <a:p>
            <a:pPr algn="just">
              <a:spcBef>
                <a:spcPts val="8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However, because 24 − 14 = 10 is not divisible by 6, </a:t>
            </a:r>
          </a:p>
          <a:p>
            <a:pPr algn="just">
              <a:spcBef>
                <a:spcPts val="8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we see that 24 ≢ 14 (mod 6).</a:t>
            </a:r>
            <a:endParaRPr lang="en-US" sz="20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61431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B060F-F199-491D-A829-E0E4451E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2F7A0A-B2FA-4944-BBBF-FBE366EEB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231" y="861869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rgbClr val="0070C0"/>
                </a:solidFill>
                <a:latin typeface="Open Sans"/>
              </a:rPr>
              <a:t>Modular Arithmetic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A519C0-3508-4420-B108-794A71D3E9C9}"/>
              </a:ext>
            </a:extLst>
          </p:cNvPr>
          <p:cNvSpPr/>
          <p:nvPr/>
        </p:nvSpPr>
        <p:spPr>
          <a:xfrm>
            <a:off x="1446415" y="4184117"/>
            <a:ext cx="8927871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2200" b="1" i="1" dirty="0">
                <a:solidFill>
                  <a:srgbClr val="0070C0"/>
                </a:solidFill>
                <a:latin typeface="Open Sans"/>
              </a:rPr>
              <a:t>Proof: 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If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≡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(mod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), we know that       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∣ 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−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). 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There is an integer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k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such that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−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=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km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so that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=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km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. 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Conversely, if there is an integer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k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such that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=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km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then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km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=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−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. Hence,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divides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−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so that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≡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(mod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).</a:t>
            </a:r>
            <a:endParaRPr lang="en-US" sz="2000" dirty="0">
              <a:latin typeface="Open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09CFCE-B30D-47F1-AE19-94A590D10036}"/>
              </a:ext>
            </a:extLst>
          </p:cNvPr>
          <p:cNvSpPr/>
          <p:nvPr/>
        </p:nvSpPr>
        <p:spPr>
          <a:xfrm>
            <a:off x="1446415" y="2471960"/>
            <a:ext cx="8729661" cy="11233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b="1" dirty="0">
                <a:solidFill>
                  <a:srgbClr val="0070C0"/>
                </a:solidFill>
                <a:latin typeface="Open Sans"/>
              </a:rPr>
              <a:t>Theorem 4 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Let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be a positive integer. The integers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are congruent modulo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if and only if there is an integer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k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such that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=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km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.</a:t>
            </a:r>
            <a:endParaRPr lang="en-US" sz="20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37804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DCC29-01A9-4EB2-966B-9F31AC0FD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1FF383-9865-4968-96E6-203BAD495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538" y="839788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rgbClr val="0070C0"/>
                </a:solidFill>
                <a:latin typeface="Open Sans"/>
              </a:rPr>
              <a:t>Modular Arithmetic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E47CBA-C6EE-4F38-8E09-2710787820FF}"/>
              </a:ext>
            </a:extLst>
          </p:cNvPr>
          <p:cNvSpPr/>
          <p:nvPr/>
        </p:nvSpPr>
        <p:spPr>
          <a:xfrm>
            <a:off x="1441479" y="2292034"/>
            <a:ext cx="8882928" cy="10464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  <a:latin typeface="Open Sans"/>
              </a:rPr>
              <a:t>Theorem 5</a:t>
            </a:r>
          </a:p>
          <a:p>
            <a:r>
              <a:rPr lang="en-US" sz="2000" dirty="0">
                <a:solidFill>
                  <a:srgbClr val="000000"/>
                </a:solidFill>
                <a:latin typeface="Open Sans"/>
              </a:rPr>
              <a:t>Let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be a positive integer. If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≡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(mod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c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≡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d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(mod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), then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c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≡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d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(mod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ac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≡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bd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(mod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.</a:t>
            </a:r>
            <a:endParaRPr lang="en-US" sz="2000" dirty="0">
              <a:latin typeface="Open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B2EE3C-99ED-4404-93AB-04F0C898730E}"/>
              </a:ext>
            </a:extLst>
          </p:cNvPr>
          <p:cNvSpPr/>
          <p:nvPr/>
        </p:nvSpPr>
        <p:spPr>
          <a:xfrm>
            <a:off x="1405760" y="3530245"/>
            <a:ext cx="5959316" cy="34317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2200" b="1" i="1" dirty="0">
                <a:solidFill>
                  <a:srgbClr val="0070C0"/>
                </a:solidFill>
                <a:latin typeface="Open Sans"/>
              </a:rPr>
              <a:t>Proof: </a:t>
            </a:r>
          </a:p>
          <a:p>
            <a:pPr>
              <a:spcBef>
                <a:spcPts val="2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We use a direct proof. </a:t>
            </a:r>
          </a:p>
          <a:p>
            <a:pPr>
              <a:spcBef>
                <a:spcPts val="2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Because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≡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(mod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c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≡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d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(mod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), </a:t>
            </a:r>
          </a:p>
          <a:p>
            <a:pPr>
              <a:spcBef>
                <a:spcPts val="2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are integers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s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t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with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=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sm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d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=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c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tm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. </a:t>
            </a:r>
          </a:p>
          <a:p>
            <a:pPr>
              <a:spcBef>
                <a:spcPts val="2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Hence,</a:t>
            </a:r>
          </a:p>
          <a:p>
            <a:pPr>
              <a:spcBef>
                <a:spcPts val="200"/>
              </a:spcBef>
            </a:pP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d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= 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sm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+ 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c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tm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= 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c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s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t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and</a:t>
            </a:r>
          </a:p>
          <a:p>
            <a:pPr>
              <a:spcBef>
                <a:spcPts val="200"/>
              </a:spcBef>
            </a:pPr>
            <a:r>
              <a:rPr lang="en-US" sz="2000" i="1" dirty="0">
                <a:solidFill>
                  <a:srgbClr val="000000"/>
                </a:solidFill>
                <a:latin typeface="Open Sans"/>
              </a:rPr>
              <a:t>bd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= 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sm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c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tm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=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ac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at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cs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stm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.</a:t>
            </a:r>
          </a:p>
          <a:p>
            <a:pPr>
              <a:spcBef>
                <a:spcPts val="2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Hence,</a:t>
            </a:r>
          </a:p>
          <a:p>
            <a:pPr>
              <a:spcBef>
                <a:spcPts val="200"/>
              </a:spcBef>
            </a:pP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c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≡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d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(mod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ac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≡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bd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(mod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.</a:t>
            </a:r>
            <a:endParaRPr lang="en-US" sz="2000" dirty="0">
              <a:latin typeface="Open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6B8682-D9EA-4012-8DF1-5781769FAE51}"/>
              </a:ext>
            </a:extLst>
          </p:cNvPr>
          <p:cNvSpPr/>
          <p:nvPr/>
        </p:nvSpPr>
        <p:spPr>
          <a:xfrm>
            <a:off x="7481093" y="3535720"/>
            <a:ext cx="2851151" cy="34573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400"/>
              </a:spcBef>
            </a:pPr>
            <a:r>
              <a:rPr lang="en-US" sz="2200" b="1" dirty="0">
                <a:solidFill>
                  <a:srgbClr val="0070C0"/>
                </a:solidFill>
                <a:latin typeface="Open Sans"/>
              </a:rPr>
              <a:t>Example :</a:t>
            </a:r>
          </a:p>
          <a:p>
            <a:pPr algn="just">
              <a:spcBef>
                <a:spcPts val="400"/>
              </a:spcBef>
            </a:pPr>
            <a:r>
              <a:rPr lang="en-US" sz="2000" dirty="0">
                <a:latin typeface="Open Sans"/>
              </a:rPr>
              <a:t>Because 7 ≡ 2 (mod 5) and 11 ≡ 1 (mod 5), it follows from Theorem 5 that </a:t>
            </a:r>
          </a:p>
          <a:p>
            <a:pPr algn="just">
              <a:spcBef>
                <a:spcPts val="400"/>
              </a:spcBef>
            </a:pPr>
            <a:r>
              <a:rPr lang="da-DK" sz="2000" dirty="0">
                <a:latin typeface="Open Sans"/>
              </a:rPr>
              <a:t>18 = 7 + 11 ≡ 2 + 1 </a:t>
            </a:r>
          </a:p>
          <a:p>
            <a:pPr algn="just">
              <a:spcBef>
                <a:spcPts val="400"/>
              </a:spcBef>
            </a:pPr>
            <a:r>
              <a:rPr lang="da-DK" sz="2000" dirty="0">
                <a:latin typeface="Open Sans"/>
              </a:rPr>
              <a:t>     =3 (mod 5) </a:t>
            </a:r>
          </a:p>
          <a:p>
            <a:pPr algn="just">
              <a:spcBef>
                <a:spcPts val="400"/>
              </a:spcBef>
            </a:pPr>
            <a:r>
              <a:rPr lang="en-US" sz="2000" dirty="0">
                <a:latin typeface="Open Sans"/>
              </a:rPr>
              <a:t>and that </a:t>
            </a:r>
          </a:p>
          <a:p>
            <a:pPr algn="just">
              <a:spcBef>
                <a:spcPts val="400"/>
              </a:spcBef>
            </a:pPr>
            <a:r>
              <a:rPr lang="da-DK" sz="2000" dirty="0">
                <a:latin typeface="Open Sans"/>
              </a:rPr>
              <a:t>77 = 7 ⋅ 11 ≡ 2 ⋅ 1 = 2 (mod 5)</a:t>
            </a:r>
            <a:r>
              <a:rPr lang="da-DK" sz="2000" i="1" dirty="0">
                <a:latin typeface="Open Sans"/>
              </a:rPr>
              <a:t>.</a:t>
            </a:r>
            <a:endParaRPr lang="en-US" sz="20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94213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FD5C1-715F-47FD-B7DA-E7496ADDE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68AD90-9E67-48C5-88DA-90086394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538" y="839788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rgbClr val="0070C0"/>
                </a:solidFill>
                <a:latin typeface="Open Sans"/>
              </a:rPr>
              <a:t>Modular Arithmetic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5B59A0-8089-4C90-8227-E3920EF3B218}"/>
              </a:ext>
            </a:extLst>
          </p:cNvPr>
          <p:cNvSpPr/>
          <p:nvPr/>
        </p:nvSpPr>
        <p:spPr>
          <a:xfrm>
            <a:off x="1423988" y="2245867"/>
            <a:ext cx="8729662" cy="181588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300"/>
              </a:spcBef>
            </a:pPr>
            <a:r>
              <a:rPr lang="en-US" sz="2200" b="1" dirty="0">
                <a:solidFill>
                  <a:srgbClr val="0070C0"/>
                </a:solidFill>
                <a:latin typeface="Open Sans"/>
              </a:rPr>
              <a:t>Corollary 2 </a:t>
            </a:r>
          </a:p>
          <a:p>
            <a:pPr algn="just">
              <a:spcBef>
                <a:spcPts val="3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Let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be a positive integer and let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be integers. Then</a:t>
            </a:r>
          </a:p>
          <a:p>
            <a:pPr algn="just">
              <a:spcBef>
                <a:spcPts val="3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                 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</a:t>
            </a:r>
            <a:r>
              <a:rPr lang="en-US" sz="2000" b="1" dirty="0" err="1">
                <a:solidFill>
                  <a:srgbClr val="000000"/>
                </a:solidFill>
                <a:latin typeface="Open Sans"/>
              </a:rPr>
              <a:t>mod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= ((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b="1" dirty="0" err="1">
                <a:solidFill>
                  <a:srgbClr val="000000"/>
                </a:solidFill>
                <a:latin typeface="Open Sans"/>
              </a:rPr>
              <a:t>mod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+ 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b="1" dirty="0" err="1">
                <a:solidFill>
                  <a:srgbClr val="000000"/>
                </a:solidFill>
                <a:latin typeface="Open Sans"/>
              </a:rPr>
              <a:t>mod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)) </a:t>
            </a:r>
            <a:r>
              <a:rPr lang="en-US" sz="2000" b="1" dirty="0" err="1">
                <a:solidFill>
                  <a:srgbClr val="000000"/>
                </a:solidFill>
                <a:latin typeface="Open Sans"/>
              </a:rPr>
              <a:t>mod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  </a:t>
            </a:r>
          </a:p>
          <a:p>
            <a:pPr algn="just">
              <a:spcBef>
                <a:spcPts val="3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and</a:t>
            </a:r>
          </a:p>
          <a:p>
            <a:pPr algn="just">
              <a:spcBef>
                <a:spcPts val="300"/>
              </a:spcBef>
            </a:pPr>
            <a:r>
              <a:rPr lang="en-US" sz="2000" i="1" dirty="0">
                <a:solidFill>
                  <a:srgbClr val="000000"/>
                </a:solidFill>
                <a:latin typeface="Open Sans"/>
              </a:rPr>
              <a:t>                 ab </a:t>
            </a:r>
            <a:r>
              <a:rPr lang="en-US" sz="2000" b="1" dirty="0" err="1">
                <a:solidFill>
                  <a:srgbClr val="000000"/>
                </a:solidFill>
                <a:latin typeface="Open Sans"/>
              </a:rPr>
              <a:t>mod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= ((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b="1" dirty="0" err="1">
                <a:solidFill>
                  <a:srgbClr val="000000"/>
                </a:solidFill>
                <a:latin typeface="Open Sans"/>
              </a:rPr>
              <a:t>mod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b="1" dirty="0" err="1">
                <a:solidFill>
                  <a:srgbClr val="000000"/>
                </a:solidFill>
                <a:latin typeface="Open Sans"/>
              </a:rPr>
              <a:t>mod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)) </a:t>
            </a:r>
            <a:r>
              <a:rPr lang="en-US" sz="2000" b="1" dirty="0" err="1">
                <a:solidFill>
                  <a:srgbClr val="000000"/>
                </a:solidFill>
                <a:latin typeface="Open Sans"/>
              </a:rPr>
              <a:t>mod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.</a:t>
            </a:r>
            <a:endParaRPr lang="en-US" sz="2000" dirty="0">
              <a:latin typeface="Open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A62512-C7B9-42C6-994F-32EFA2028BCE}"/>
              </a:ext>
            </a:extLst>
          </p:cNvPr>
          <p:cNvSpPr/>
          <p:nvPr/>
        </p:nvSpPr>
        <p:spPr>
          <a:xfrm>
            <a:off x="1423988" y="4265772"/>
            <a:ext cx="8729662" cy="319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sz="2200" b="1" i="1" dirty="0">
                <a:solidFill>
                  <a:srgbClr val="0070C0"/>
                </a:solidFill>
                <a:latin typeface="Open Sans"/>
              </a:rPr>
              <a:t>Proof: 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By the definitions of </a:t>
            </a:r>
            <a:r>
              <a:rPr lang="en-US" sz="2000" b="1" dirty="0" err="1">
                <a:solidFill>
                  <a:srgbClr val="000000"/>
                </a:solidFill>
                <a:latin typeface="Open Sans"/>
              </a:rPr>
              <a:t>mod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of congruence modulo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we know that </a:t>
            </a:r>
          </a:p>
          <a:p>
            <a:pPr>
              <a:spcBef>
                <a:spcPts val="300"/>
              </a:spcBef>
            </a:pPr>
            <a:r>
              <a:rPr lang="en-US" sz="2000" i="1" dirty="0">
                <a:solidFill>
                  <a:srgbClr val="000000"/>
                </a:solidFill>
                <a:latin typeface="Open Sans"/>
              </a:rPr>
              <a:t>           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≡(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b="1" dirty="0" err="1">
                <a:solidFill>
                  <a:srgbClr val="000000"/>
                </a:solidFill>
                <a:latin typeface="Open Sans"/>
              </a:rPr>
              <a:t>mod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(</a:t>
            </a:r>
            <a:r>
              <a:rPr lang="en-US" sz="2000" dirty="0" err="1">
                <a:solidFill>
                  <a:srgbClr val="000000"/>
                </a:solidFill>
                <a:latin typeface="Open Sans"/>
              </a:rPr>
              <a:t>mod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≡ 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b="1" dirty="0" err="1">
                <a:solidFill>
                  <a:srgbClr val="000000"/>
                </a:solidFill>
                <a:latin typeface="Open Sans"/>
              </a:rPr>
              <a:t>mod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(</a:t>
            </a:r>
            <a:r>
              <a:rPr lang="en-US" sz="2000" dirty="0" err="1">
                <a:solidFill>
                  <a:srgbClr val="000000"/>
                </a:solidFill>
                <a:latin typeface="Open Sans"/>
              </a:rPr>
              <a:t>mod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). 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Hence, Theorem 5 tells us that</a:t>
            </a:r>
          </a:p>
          <a:p>
            <a:pPr>
              <a:spcBef>
                <a:spcPts val="300"/>
              </a:spcBef>
            </a:pPr>
            <a:r>
              <a:rPr lang="en-US" sz="2000" i="1" dirty="0">
                <a:solidFill>
                  <a:srgbClr val="000000"/>
                </a:solidFill>
                <a:latin typeface="Open Sans"/>
              </a:rPr>
              <a:t>           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≡ 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b="1" dirty="0" err="1">
                <a:solidFill>
                  <a:srgbClr val="000000"/>
                </a:solidFill>
                <a:latin typeface="Open Sans"/>
              </a:rPr>
              <a:t>mod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+ 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b="1" dirty="0" err="1">
                <a:solidFill>
                  <a:srgbClr val="000000"/>
                </a:solidFill>
                <a:latin typeface="Open Sans"/>
              </a:rPr>
              <a:t>mod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(</a:t>
            </a:r>
            <a:r>
              <a:rPr lang="en-US" sz="2000" dirty="0" err="1">
                <a:solidFill>
                  <a:srgbClr val="000000"/>
                </a:solidFill>
                <a:latin typeface="Open Sans"/>
              </a:rPr>
              <a:t>mod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and</a:t>
            </a:r>
          </a:p>
          <a:p>
            <a:pPr>
              <a:spcBef>
                <a:spcPts val="300"/>
              </a:spcBef>
            </a:pPr>
            <a:r>
              <a:rPr lang="en-US" sz="2000" i="1" dirty="0">
                <a:solidFill>
                  <a:srgbClr val="000000"/>
                </a:solidFill>
                <a:latin typeface="Open Sans"/>
              </a:rPr>
              <a:t>           ab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≡ 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b="1" dirty="0" err="1">
                <a:solidFill>
                  <a:srgbClr val="000000"/>
                </a:solidFill>
                <a:latin typeface="Open Sans"/>
              </a:rPr>
              <a:t>mod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b="1" dirty="0" err="1">
                <a:solidFill>
                  <a:srgbClr val="000000"/>
                </a:solidFill>
                <a:latin typeface="Open Sans"/>
              </a:rPr>
              <a:t>mod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(</a:t>
            </a:r>
            <a:r>
              <a:rPr lang="en-US" sz="2000" dirty="0" err="1">
                <a:solidFill>
                  <a:srgbClr val="000000"/>
                </a:solidFill>
                <a:latin typeface="Open Sans"/>
              </a:rPr>
              <a:t>mod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.</a:t>
            </a:r>
          </a:p>
          <a:p>
            <a:pPr algn="just">
              <a:spcBef>
                <a:spcPts val="300"/>
              </a:spcBef>
            </a:pPr>
            <a:r>
              <a:rPr lang="en-US" dirty="0"/>
              <a:t>The equalities in this corollary follow from these last two congruences by Theorem 3.</a:t>
            </a:r>
            <a:endParaRPr lang="en-US" sz="2000" i="1" dirty="0">
              <a:solidFill>
                <a:srgbClr val="00000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07547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F2E12-BA6F-44D7-92FD-2E6D01A6C8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63039" y="2250900"/>
                <a:ext cx="8914799" cy="4706938"/>
              </a:xfrm>
            </p:spPr>
            <p:txBody>
              <a:bodyPr/>
              <a:lstStyle/>
              <a:p>
                <a:pPr marL="0" indent="0" algn="just">
                  <a:spcBef>
                    <a:spcPts val="600"/>
                  </a:spcBef>
                  <a:buNone/>
                </a:pPr>
                <a:r>
                  <a:rPr lang="en-US" sz="2000" b="1" dirty="0">
                    <a:solidFill>
                      <a:srgbClr val="0070C0"/>
                    </a:solidFill>
                    <a:latin typeface="Open Sans"/>
                  </a:rPr>
                  <a:t>Example:</a:t>
                </a:r>
              </a:p>
              <a:p>
                <a:pPr marL="0" indent="0" algn="just">
                  <a:spcBef>
                    <a:spcPts val="600"/>
                  </a:spcBef>
                  <a:buNone/>
                </a:pPr>
                <a:r>
                  <a:rPr lang="en-US" sz="2000" dirty="0">
                    <a:latin typeface="Open Sans"/>
                  </a:rPr>
                  <a:t>Find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latin typeface="Open Sans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19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000" dirty="0">
                            <a:latin typeface="Open San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Open Sans"/>
                          </a:rPr>
                          <m:t>mod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Open San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Open Sans"/>
                          </a:rPr>
                          <m:t>31)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dirty="0">
                    <a:latin typeface="Open Sans"/>
                  </a:rPr>
                  <a:t> </a:t>
                </a:r>
                <a:r>
                  <a:rPr lang="en-US" sz="2000" b="1" dirty="0">
                    <a:latin typeface="Open Sans"/>
                  </a:rPr>
                  <a:t>mod </a:t>
                </a:r>
                <a:r>
                  <a:rPr lang="en-US" sz="2000" dirty="0">
                    <a:latin typeface="Open Sans"/>
                  </a:rPr>
                  <a:t>23.</a:t>
                </a:r>
              </a:p>
              <a:p>
                <a:pPr marL="0" indent="0" algn="just">
                  <a:spcBef>
                    <a:spcPts val="600"/>
                  </a:spcBef>
                  <a:buNone/>
                </a:pPr>
                <a:r>
                  <a:rPr lang="en-US" sz="2000" b="1" i="1" dirty="0">
                    <a:solidFill>
                      <a:srgbClr val="0070C0"/>
                    </a:solidFill>
                    <a:latin typeface="Open Sans"/>
                  </a:rPr>
                  <a:t>Solution: </a:t>
                </a:r>
              </a:p>
              <a:p>
                <a:pPr marL="0" indent="0" algn="just">
                  <a:spcBef>
                    <a:spcPts val="600"/>
                  </a:spcBef>
                  <a:buNone/>
                </a:pPr>
                <a:r>
                  <a:rPr lang="en-US" sz="2000" dirty="0">
                    <a:latin typeface="Open Sans"/>
                  </a:rPr>
                  <a:t>First evaluate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19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 dirty="0">
                    <a:latin typeface="Open Sans"/>
                  </a:rPr>
                  <a:t> </a:t>
                </a:r>
                <a:r>
                  <a:rPr lang="en-US" sz="2000" b="1" dirty="0">
                    <a:latin typeface="Open Sans"/>
                  </a:rPr>
                  <a:t>mod </a:t>
                </a:r>
                <a:r>
                  <a:rPr lang="en-US" sz="2000" dirty="0">
                    <a:latin typeface="Open Sans"/>
                  </a:rPr>
                  <a:t>31. 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19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 dirty="0">
                    <a:latin typeface="Open Sans"/>
                  </a:rPr>
                  <a:t> = 6859 and 6859 = 221 ⋅ 31 + 8, </a:t>
                </a:r>
              </a:p>
              <a:p>
                <a:pPr marL="0" indent="0" algn="just">
                  <a:spcBef>
                    <a:spcPts val="600"/>
                  </a:spcBef>
                  <a:buNone/>
                </a:pPr>
                <a:r>
                  <a:rPr lang="en-US" sz="2000" dirty="0">
                    <a:latin typeface="Open Sans"/>
                  </a:rPr>
                  <a:t>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19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 dirty="0">
                    <a:latin typeface="Open Sans"/>
                  </a:rPr>
                  <a:t> </a:t>
                </a:r>
                <a:r>
                  <a:rPr lang="en-US" sz="2000" b="1" dirty="0">
                    <a:latin typeface="Open Sans"/>
                  </a:rPr>
                  <a:t>mod </a:t>
                </a:r>
                <a:r>
                  <a:rPr lang="en-US" sz="2000" dirty="0">
                    <a:latin typeface="Open Sans"/>
                  </a:rPr>
                  <a:t>31 = 6859 </a:t>
                </a:r>
                <a:r>
                  <a:rPr lang="en-US" sz="2000" b="1" dirty="0">
                    <a:latin typeface="Open Sans"/>
                  </a:rPr>
                  <a:t>mod </a:t>
                </a:r>
                <a:r>
                  <a:rPr lang="en-US" sz="2000" dirty="0">
                    <a:latin typeface="Open Sans"/>
                  </a:rPr>
                  <a:t>31 = 8. </a:t>
                </a:r>
              </a:p>
              <a:p>
                <a:pPr marL="0" indent="0" algn="just">
                  <a:spcBef>
                    <a:spcPts val="600"/>
                  </a:spcBef>
                  <a:buNone/>
                </a:pPr>
                <a:r>
                  <a:rPr lang="en-US" sz="2000" dirty="0">
                    <a:latin typeface="Open Sans"/>
                  </a:rPr>
                  <a:t>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latin typeface="Open Sans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19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000" dirty="0">
                            <a:latin typeface="Open San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Open Sans"/>
                          </a:rPr>
                          <m:t>mod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Open San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Open Sans"/>
                          </a:rPr>
                          <m:t>31)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sz="2000" b="1" dirty="0">
                    <a:latin typeface="Open Sans"/>
                  </a:rPr>
                  <a:t>mod </a:t>
                </a:r>
                <a:r>
                  <a:rPr lang="da-DK" sz="2000" dirty="0">
                    <a:latin typeface="Open Sans"/>
                  </a:rPr>
                  <a:t>23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da-DK" sz="2000" dirty="0">
                    <a:latin typeface="Open Sans"/>
                  </a:rPr>
                  <a:t> </a:t>
                </a:r>
                <a:r>
                  <a:rPr lang="da-DK" sz="2000" b="1" dirty="0">
                    <a:latin typeface="Open Sans"/>
                  </a:rPr>
                  <a:t>mod </a:t>
                </a:r>
                <a:r>
                  <a:rPr lang="da-DK" sz="2000" dirty="0">
                    <a:latin typeface="Open Sans"/>
                  </a:rPr>
                  <a:t>23</a:t>
                </a:r>
                <a:r>
                  <a:rPr lang="da-DK" sz="2000" i="1" dirty="0">
                    <a:latin typeface="Open Sans"/>
                  </a:rPr>
                  <a:t>.</a:t>
                </a:r>
              </a:p>
              <a:p>
                <a:pPr marL="0" indent="0" algn="just">
                  <a:spcBef>
                    <a:spcPts val="600"/>
                  </a:spcBef>
                  <a:buNone/>
                </a:pPr>
                <a:r>
                  <a:rPr lang="en-US" sz="2000" dirty="0">
                    <a:latin typeface="Open Sans"/>
                  </a:rPr>
                  <a:t>Next, 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dirty="0">
                    <a:latin typeface="Open Sans"/>
                  </a:rPr>
                  <a:t> = 4096. </a:t>
                </a:r>
              </a:p>
              <a:p>
                <a:pPr marL="0" indent="0" algn="just">
                  <a:spcBef>
                    <a:spcPts val="600"/>
                  </a:spcBef>
                  <a:buNone/>
                </a:pPr>
                <a:r>
                  <a:rPr lang="en-US" sz="2000" dirty="0">
                    <a:latin typeface="Open Sans"/>
                  </a:rPr>
                  <a:t>Because      4096 = 178 ⋅ 23 + 2,</a:t>
                </a:r>
              </a:p>
              <a:p>
                <a:pPr marL="0" indent="0" algn="just">
                  <a:spcBef>
                    <a:spcPts val="600"/>
                  </a:spcBef>
                  <a:buNone/>
                </a:pPr>
                <a:r>
                  <a:rPr lang="en-US" sz="2000" dirty="0">
                    <a:latin typeface="Open Sans"/>
                  </a:rPr>
                  <a:t>we have      4096 </a:t>
                </a:r>
                <a:r>
                  <a:rPr lang="en-US" sz="2000" b="1" dirty="0">
                    <a:latin typeface="Open Sans"/>
                  </a:rPr>
                  <a:t>mod </a:t>
                </a:r>
                <a:r>
                  <a:rPr lang="en-US" sz="2000" dirty="0">
                    <a:latin typeface="Open Sans"/>
                  </a:rPr>
                  <a:t>23 = 2. </a:t>
                </a:r>
              </a:p>
              <a:p>
                <a:pPr marL="0" indent="0" algn="just">
                  <a:spcBef>
                    <a:spcPts val="600"/>
                  </a:spcBef>
                  <a:buNone/>
                </a:pPr>
                <a:r>
                  <a:rPr lang="en-US" sz="2000" dirty="0">
                    <a:latin typeface="Open Sans"/>
                  </a:rPr>
                  <a:t>Hence,</a:t>
                </a:r>
              </a:p>
              <a:p>
                <a:pPr marL="0" indent="0" algn="just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                         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Open Sans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19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000" dirty="0">
                            <a:latin typeface="Open San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Open Sans"/>
                          </a:rPr>
                          <m:t>mod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Open San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Open Sans"/>
                          </a:rPr>
                          <m:t>31)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2000" dirty="0">
                    <a:latin typeface="Open Sans"/>
                  </a:rPr>
                  <a:t> </a:t>
                </a:r>
                <a:r>
                  <a:rPr lang="en-US" sz="2000" b="1" dirty="0">
                    <a:latin typeface="Open Sans"/>
                  </a:rPr>
                  <a:t>mod </a:t>
                </a:r>
                <a:r>
                  <a:rPr lang="en-US" sz="2000" dirty="0">
                    <a:latin typeface="Open Sans"/>
                  </a:rPr>
                  <a:t>23 </a:t>
                </a:r>
                <a:r>
                  <a:rPr lang="da-DK" sz="2000" dirty="0">
                    <a:latin typeface="Open Sans"/>
                  </a:rPr>
                  <a:t>= 2.</a:t>
                </a:r>
                <a:endParaRPr lang="en-US" sz="2000" dirty="0">
                  <a:latin typeface="Open San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F2E12-BA6F-44D7-92FD-2E6D01A6C8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63039" y="2250900"/>
                <a:ext cx="8914799" cy="4706938"/>
              </a:xfrm>
              <a:blipFill>
                <a:blip r:embed="rId2"/>
                <a:stretch>
                  <a:fillRect l="-547" t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2BAD4-A571-41AA-AC46-C39226244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DF0028-1B00-4EBC-B000-B8AB19BC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538" y="839788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rgbClr val="0070C0"/>
                </a:solidFill>
                <a:latin typeface="Open Sans"/>
              </a:rPr>
              <a:t>Modular Arithmetic</a:t>
            </a:r>
          </a:p>
        </p:txBody>
      </p:sp>
    </p:spTree>
    <p:extLst>
      <p:ext uri="{BB962C8B-B14F-4D97-AF65-F5344CB8AC3E}">
        <p14:creationId xmlns:p14="http://schemas.microsoft.com/office/powerpoint/2010/main" val="1868940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>
            <a:extLst>
              <a:ext uri="{FF2B5EF4-FFF2-40B4-BE49-F238E27FC236}">
                <a16:creationId xmlns:a16="http://schemas.microsoft.com/office/drawing/2014/main" id="{5AB79FC1-0F26-429B-B35D-855D00229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88638" cy="755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Subtitle 2">
            <a:extLst>
              <a:ext uri="{FF2B5EF4-FFF2-40B4-BE49-F238E27FC236}">
                <a16:creationId xmlns:a16="http://schemas.microsoft.com/office/drawing/2014/main" id="{264422D7-9FB9-44A0-85C7-EB85B539708A}"/>
              </a:ext>
            </a:extLst>
          </p:cNvPr>
          <p:cNvSpPr txBox="1">
            <a:spLocks/>
          </p:cNvSpPr>
          <p:nvPr/>
        </p:nvSpPr>
        <p:spPr bwMode="auto">
          <a:xfrm>
            <a:off x="971824" y="3180556"/>
            <a:ext cx="8744989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87" tIns="52144" rIns="104287" bIns="52144"/>
          <a:lstStyle>
            <a:lvl1pPr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520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520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520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520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chemeClr val="bg1"/>
                </a:solidFill>
                <a:latin typeface="Open Sans"/>
              </a:rPr>
              <a:t>Primes and Greatest Common Divisors</a:t>
            </a:r>
            <a:endParaRPr lang="en-US" altLang="en-US" sz="3600" b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CB626E-F072-4DA8-BA73-67E867B13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798C1-5656-49EF-BDDE-3F15B5B60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accent1"/>
                </a:solidFill>
                <a:latin typeface="Open Sans"/>
              </a:rPr>
              <a:t>Primes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BD86E-E84B-4C20-AA0B-EBAC0EF7E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24A96E-1763-4461-8D03-26B45E589265}"/>
              </a:ext>
            </a:extLst>
          </p:cNvPr>
          <p:cNvSpPr/>
          <p:nvPr/>
        </p:nvSpPr>
        <p:spPr>
          <a:xfrm>
            <a:off x="1425143" y="2303960"/>
            <a:ext cx="8923366" cy="13542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200" b="1" dirty="0">
                <a:solidFill>
                  <a:schemeClr val="accent1"/>
                </a:solidFill>
                <a:latin typeface="Open Sans"/>
              </a:rPr>
              <a:t>Definition 1 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Open Sans"/>
              </a:rPr>
              <a:t>An integer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p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greater than 1 is called </a:t>
            </a:r>
            <a:r>
              <a:rPr lang="en-US" sz="2000" i="1" dirty="0">
                <a:solidFill>
                  <a:srgbClr val="FF0000"/>
                </a:solidFill>
                <a:latin typeface="Open Sans"/>
              </a:rPr>
              <a:t>prime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if the only positive factors of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p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are 1 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p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. A positive integer that is greater than 1 and is not prime is called </a:t>
            </a:r>
            <a:r>
              <a:rPr lang="en-US" sz="2000" i="1" dirty="0">
                <a:solidFill>
                  <a:srgbClr val="FF0000"/>
                </a:solidFill>
                <a:latin typeface="Open Sans"/>
              </a:rPr>
              <a:t>composite</a:t>
            </a:r>
            <a:r>
              <a:rPr lang="en-US" sz="2000" dirty="0">
                <a:solidFill>
                  <a:srgbClr val="FF0000"/>
                </a:solidFill>
                <a:latin typeface="Open Sans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E55F41-B209-4301-A5B5-92E26473F275}"/>
              </a:ext>
            </a:extLst>
          </p:cNvPr>
          <p:cNvSpPr/>
          <p:nvPr/>
        </p:nvSpPr>
        <p:spPr>
          <a:xfrm>
            <a:off x="1425143" y="3781425"/>
            <a:ext cx="89233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Open Sans"/>
              </a:rPr>
              <a:t>Example :</a:t>
            </a:r>
          </a:p>
          <a:p>
            <a:r>
              <a:rPr lang="en-US" sz="2000" dirty="0">
                <a:solidFill>
                  <a:srgbClr val="000000"/>
                </a:solidFill>
                <a:latin typeface="Open Sans"/>
              </a:rPr>
              <a:t>The integer 7 is prime because its only positive factors are 1 and 7, whereas the integer 9 is composite because it is divisible by 3.</a:t>
            </a:r>
            <a:endParaRPr lang="en-US" sz="20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58410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53B78-0106-4611-8EC5-69E8CC7B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B21323D-2147-495A-8370-ABFDFA56D5F3}"/>
                  </a:ext>
                </a:extLst>
              </p:cNvPr>
              <p:cNvSpPr/>
              <p:nvPr/>
            </p:nvSpPr>
            <p:spPr>
              <a:xfrm>
                <a:off x="1465581" y="4356793"/>
                <a:ext cx="8882928" cy="1959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Open Sans"/>
                  </a:rPr>
                  <a:t>Example :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The prime factorizations of 100, 641, 999, and 1024 are given by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100 = 2 ⋅ 2 ⋅ 5 ⋅ 5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,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641 = 641,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999 = 3 ⋅ 3 ⋅ 3 ⋅ 37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.37</m:t>
                    </m:r>
                  </m:oMath>
                </a14:m>
                <a:r>
                  <a:rPr lang="da-DK" sz="2000" dirty="0">
                    <a:latin typeface="Open Sans"/>
                  </a:rPr>
                  <a:t> ,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1024 = 2 ⋅ 2 ⋅ 2 ⋅ 2 ⋅ 2 ⋅ 2 ⋅ 2 ⋅ 2 ⋅ 2 ⋅ 2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da-DK" sz="2000" dirty="0">
                    <a:latin typeface="Open Sans"/>
                  </a:rPr>
                  <a:t>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.</a:t>
                </a:r>
                <a:endParaRPr lang="en-US" sz="2000" dirty="0">
                  <a:latin typeface="Open San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B21323D-2147-495A-8370-ABFDFA56D5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581" y="4356793"/>
                <a:ext cx="8882928" cy="1959960"/>
              </a:xfrm>
              <a:prstGeom prst="rect">
                <a:avLst/>
              </a:prstGeom>
              <a:blipFill>
                <a:blip r:embed="rId2"/>
                <a:stretch>
                  <a:fillRect l="-686" t="-1558" b="-4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0257E801-8E33-458D-B50C-59BF72661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609" y="730708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chemeClr val="accent1"/>
                </a:solidFill>
                <a:latin typeface="Open Sans"/>
              </a:rPr>
              <a:t>Primes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FA0D75-4806-41E8-8996-1E67EB19523B}"/>
              </a:ext>
            </a:extLst>
          </p:cNvPr>
          <p:cNvSpPr/>
          <p:nvPr/>
        </p:nvSpPr>
        <p:spPr>
          <a:xfrm>
            <a:off x="1425143" y="2430183"/>
            <a:ext cx="8923366" cy="16927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200" b="1" dirty="0">
                <a:solidFill>
                  <a:schemeClr val="accent1"/>
                </a:solidFill>
                <a:latin typeface="Open Sans"/>
              </a:rPr>
              <a:t>Theorem 1 .</a:t>
            </a:r>
          </a:p>
          <a:p>
            <a:pPr algn="just"/>
            <a:r>
              <a:rPr lang="en-US" sz="2200" b="1" dirty="0">
                <a:solidFill>
                  <a:srgbClr val="FF0000"/>
                </a:solidFill>
                <a:latin typeface="Open Sans"/>
              </a:rPr>
              <a:t>The Fundamental Theorem Of Arithmetic 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Open Sans"/>
              </a:rPr>
              <a:t>Every integer greater than 1 can be written uniquely as a prime or as the product of two or more primes, where the prime factors are written in order of nondecreasing size</a:t>
            </a:r>
            <a:endParaRPr lang="en-US" sz="20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26205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5E778-4A42-4515-BBB6-B9E4FBC8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0070C0"/>
                </a:solidFill>
                <a:latin typeface="Open Sans"/>
              </a:rPr>
              <a:t>Trial Division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842DB-2F05-44B3-845A-6B619CC20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D4F8DD-5C3B-49E2-BBD1-DC768A1244CF}"/>
              </a:ext>
            </a:extLst>
          </p:cNvPr>
          <p:cNvSpPr/>
          <p:nvPr/>
        </p:nvSpPr>
        <p:spPr>
          <a:xfrm>
            <a:off x="1303107" y="2291378"/>
            <a:ext cx="9037925" cy="738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  <a:latin typeface="Open Sans"/>
              </a:rPr>
              <a:t>Theorem 2</a:t>
            </a:r>
          </a:p>
          <a:p>
            <a:r>
              <a:rPr lang="en-US" sz="2000" dirty="0">
                <a:latin typeface="Open Sans"/>
              </a:rPr>
              <a:t>If </a:t>
            </a:r>
            <a:r>
              <a:rPr lang="en-US" sz="2000" i="1" dirty="0">
                <a:latin typeface="Open Sans"/>
              </a:rPr>
              <a:t>n </a:t>
            </a:r>
            <a:r>
              <a:rPr lang="en-US" sz="2000" dirty="0">
                <a:latin typeface="Open Sans"/>
              </a:rPr>
              <a:t>is a composite integer, then </a:t>
            </a:r>
            <a:r>
              <a:rPr lang="en-US" sz="2000" i="1" dirty="0">
                <a:latin typeface="Open Sans"/>
              </a:rPr>
              <a:t>n </a:t>
            </a:r>
            <a:r>
              <a:rPr lang="en-US" sz="2000" dirty="0">
                <a:latin typeface="Open Sans"/>
              </a:rPr>
              <a:t>has a prime divisor less than or equal to √</a:t>
            </a:r>
            <a:r>
              <a:rPr lang="en-US" sz="2000" i="1" dirty="0">
                <a:latin typeface="Open Sans"/>
              </a:rPr>
              <a:t>n</a:t>
            </a:r>
            <a:r>
              <a:rPr lang="en-US" sz="2000" dirty="0">
                <a:latin typeface="Open Sans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FFF08-3340-4508-B73E-AC2016D959EC}"/>
              </a:ext>
            </a:extLst>
          </p:cNvPr>
          <p:cNvSpPr/>
          <p:nvPr/>
        </p:nvSpPr>
        <p:spPr>
          <a:xfrm>
            <a:off x="1303107" y="3208962"/>
            <a:ext cx="903792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i="1" dirty="0">
                <a:solidFill>
                  <a:srgbClr val="0070C0"/>
                </a:solidFill>
                <a:latin typeface="Open Sans"/>
              </a:rPr>
              <a:t>Proof: 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Open Sans"/>
              </a:rPr>
              <a:t>If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n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is composite, by the definition of a composite integer, we know that it has a factor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with 1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&lt; a &lt; n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. 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Open Sans"/>
              </a:rPr>
              <a:t>Hence, by the definition of a factor of a positive integer, we have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n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=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ab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where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is a positive integer greater than 1. 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Open Sans"/>
              </a:rPr>
              <a:t>We will show that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≤√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n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or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≤√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n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. If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&gt;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√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n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&gt;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√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n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then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ab &gt;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√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n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⋅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Open Sans"/>
              </a:rPr>
              <a:t>√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n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=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n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which is a contradiction. 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Open Sans"/>
              </a:rPr>
              <a:t>Consequently,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≤√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n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or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≤√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n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. Because both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are divisors of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n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we see that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n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has a positive divisor not exceeding √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n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. 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Open Sans"/>
              </a:rPr>
              <a:t>This divisor is either prime or, by the fundamental theorem of arithmetic, has a prime divisor less than itself. In either case,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n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has a prime divisor less than or equal to √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n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.</a:t>
            </a:r>
            <a:endParaRPr lang="en-US" sz="20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45255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>
            <a:extLst>
              <a:ext uri="{FF2B5EF4-FFF2-40B4-BE49-F238E27FC236}">
                <a16:creationId xmlns:a16="http://schemas.microsoft.com/office/drawing/2014/main" id="{5AB79FC1-0F26-429B-B35D-855D00229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88638" cy="755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Subtitle 2">
            <a:extLst>
              <a:ext uri="{FF2B5EF4-FFF2-40B4-BE49-F238E27FC236}">
                <a16:creationId xmlns:a16="http://schemas.microsoft.com/office/drawing/2014/main" id="{264422D7-9FB9-44A0-85C7-EB85B539708A}"/>
              </a:ext>
            </a:extLst>
          </p:cNvPr>
          <p:cNvSpPr txBox="1">
            <a:spLocks/>
          </p:cNvSpPr>
          <p:nvPr/>
        </p:nvSpPr>
        <p:spPr bwMode="auto">
          <a:xfrm>
            <a:off x="942239" y="3119351"/>
            <a:ext cx="8804160" cy="1324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87" tIns="52144" rIns="104287" bIns="52144"/>
          <a:lstStyle>
            <a:lvl1pPr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520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520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520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520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sz="4000" b="1" dirty="0">
                <a:solidFill>
                  <a:schemeClr val="bg1"/>
                </a:solidFill>
                <a:latin typeface="Open Sans"/>
              </a:rPr>
              <a:t>Divisibility and Modular Arithmetic</a:t>
            </a:r>
            <a:endParaRPr lang="en-US" altLang="en-US" sz="4000" b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E1FA4F-75A5-42FB-9448-1369375A0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9914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3E73B-C1DF-4D32-9487-3948B7F1C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EA856-53FB-40B9-B50A-B63530C6D79A}"/>
              </a:ext>
            </a:extLst>
          </p:cNvPr>
          <p:cNvSpPr/>
          <p:nvPr/>
        </p:nvSpPr>
        <p:spPr>
          <a:xfrm>
            <a:off x="1423989" y="2442597"/>
            <a:ext cx="8966920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2200" b="1" dirty="0">
                <a:solidFill>
                  <a:srgbClr val="0070C0"/>
                </a:solidFill>
                <a:latin typeface="Open Sans"/>
              </a:rPr>
              <a:t>Example :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Show that 101 is prime.</a:t>
            </a:r>
          </a:p>
          <a:p>
            <a:pPr algn="just">
              <a:spcBef>
                <a:spcPts val="600"/>
              </a:spcBef>
            </a:pPr>
            <a:endParaRPr lang="en-US" sz="2000" dirty="0">
              <a:solidFill>
                <a:srgbClr val="000000"/>
              </a:solidFill>
              <a:latin typeface="Open Sans"/>
            </a:endParaRPr>
          </a:p>
          <a:p>
            <a:pPr algn="just">
              <a:spcBef>
                <a:spcPts val="600"/>
              </a:spcBef>
            </a:pPr>
            <a:r>
              <a:rPr lang="en-US" sz="2200" b="1" i="1" dirty="0">
                <a:solidFill>
                  <a:srgbClr val="00B050"/>
                </a:solidFill>
                <a:latin typeface="Open Sans"/>
              </a:rPr>
              <a:t>Solution: 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The only primes not exceeding √101 are 2, 3, 5, and 7. 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Because 101 is not divisible by 2, 3, 5, or 7 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(the quotient of 101 and each of these integers is not an integer), 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it follows that 101 is prime.</a:t>
            </a:r>
            <a:endParaRPr lang="en-US" sz="2000" dirty="0">
              <a:latin typeface="Open San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E89483-408A-488F-9E85-EAD079ADA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538" y="839788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rgbClr val="0070C0"/>
                </a:solidFill>
                <a:latin typeface="Open Sans"/>
              </a:rPr>
              <a:t>Trial Division</a:t>
            </a:r>
          </a:p>
        </p:txBody>
      </p:sp>
    </p:spTree>
    <p:extLst>
      <p:ext uri="{BB962C8B-B14F-4D97-AF65-F5344CB8AC3E}">
        <p14:creationId xmlns:p14="http://schemas.microsoft.com/office/powerpoint/2010/main" val="254731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35670-876F-4720-BD3E-7570241AB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0070C0"/>
                </a:solidFill>
                <a:latin typeface="Open Sans"/>
              </a:rPr>
              <a:t>THE DISTRIBUTION OF PRIMES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2E8CB-2C12-4C56-966E-D3F74CE7E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9BFEEE-0144-42FF-B41E-3EB57329C335}"/>
              </a:ext>
            </a:extLst>
          </p:cNvPr>
          <p:cNvSpPr/>
          <p:nvPr/>
        </p:nvSpPr>
        <p:spPr>
          <a:xfrm>
            <a:off x="1363287" y="2401815"/>
            <a:ext cx="8944495" cy="13542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200" b="1" dirty="0" err="1">
                <a:solidFill>
                  <a:srgbClr val="0070C0"/>
                </a:solidFill>
                <a:latin typeface="Open Sans"/>
              </a:rPr>
              <a:t>Theroem</a:t>
            </a:r>
            <a:r>
              <a:rPr lang="en-US" sz="2200" b="1" dirty="0">
                <a:solidFill>
                  <a:srgbClr val="0070C0"/>
                </a:solidFill>
                <a:latin typeface="Open Sans"/>
              </a:rPr>
              <a:t> 4. </a:t>
            </a:r>
          </a:p>
          <a:p>
            <a:pPr algn="just"/>
            <a:r>
              <a:rPr lang="en-US" sz="2000" b="1" dirty="0" err="1">
                <a:solidFill>
                  <a:srgbClr val="FF0000"/>
                </a:solidFill>
                <a:latin typeface="Open Sans"/>
              </a:rPr>
              <a:t>Theprimenumbertheorem</a:t>
            </a:r>
            <a:r>
              <a:rPr lang="en-US" sz="2000" b="1" dirty="0">
                <a:solidFill>
                  <a:srgbClr val="00FFFF"/>
                </a:solidFill>
                <a:latin typeface="Open Sans"/>
              </a:rPr>
              <a:t>.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The ratio of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𝜋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), the number of primes not exceeding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x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∕ ln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x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approaches 1 as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x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grows without bound. 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Open Sans"/>
              </a:rPr>
              <a:t>(Here ln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x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is the natural logarithm of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.)</a:t>
            </a:r>
            <a:endParaRPr lang="en-US" sz="2000" dirty="0">
              <a:latin typeface="Ope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819CB-0059-4148-BC4C-B404EC433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39" y="3967213"/>
            <a:ext cx="7132321" cy="29559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9DB886-FE80-41BB-8793-9DECD7C76C39}"/>
              </a:ext>
            </a:extLst>
          </p:cNvPr>
          <p:cNvSpPr/>
          <p:nvPr/>
        </p:nvSpPr>
        <p:spPr>
          <a:xfrm>
            <a:off x="4011691" y="6923117"/>
            <a:ext cx="3863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Open Sans"/>
              </a:rPr>
              <a:t>Approximating </a:t>
            </a:r>
            <a:r>
              <a:rPr lang="en-US" sz="2000" b="1" i="1" dirty="0">
                <a:latin typeface="Open Sans"/>
              </a:rPr>
              <a:t>𝝅</a:t>
            </a:r>
            <a:r>
              <a:rPr lang="en-US" sz="2000" b="1" dirty="0">
                <a:latin typeface="Open Sans"/>
              </a:rPr>
              <a:t>(</a:t>
            </a:r>
            <a:r>
              <a:rPr lang="en-US" sz="2000" b="1" i="1" dirty="0">
                <a:latin typeface="Open Sans"/>
              </a:rPr>
              <a:t>x</a:t>
            </a:r>
            <a:r>
              <a:rPr lang="en-US" sz="2000" b="1" dirty="0">
                <a:latin typeface="Open Sans"/>
              </a:rPr>
              <a:t>) by </a:t>
            </a:r>
            <a:r>
              <a:rPr lang="en-US" sz="2000" b="1" i="1" dirty="0">
                <a:latin typeface="Open Sans"/>
              </a:rPr>
              <a:t>x /</a:t>
            </a:r>
            <a:r>
              <a:rPr lang="en-US" sz="2000" b="1" dirty="0">
                <a:latin typeface="Open Sans"/>
              </a:rPr>
              <a:t>𝐥𝐧 </a:t>
            </a:r>
            <a:r>
              <a:rPr lang="en-US" sz="2000" b="1" i="1" dirty="0">
                <a:latin typeface="Open Sans"/>
              </a:rPr>
              <a:t>x</a:t>
            </a:r>
            <a:r>
              <a:rPr lang="en-US" sz="2000" b="1" dirty="0">
                <a:latin typeface="Open Sans"/>
              </a:rPr>
              <a:t>.</a:t>
            </a:r>
            <a:endParaRPr lang="en-US" sz="20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17908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8D2C-AF3D-41CA-ACA0-DDA15FBAA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0070C0"/>
                </a:solidFill>
                <a:latin typeface="Open Sans"/>
              </a:rPr>
              <a:t>Greatest Common Divisors and Least Common Multiples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78EF2-47CA-42D1-B0DA-28D013AFA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411" y="2358101"/>
            <a:ext cx="9060874" cy="1423324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 algn="just">
              <a:buNone/>
            </a:pPr>
            <a:r>
              <a:rPr lang="en-US" sz="2200" b="1" dirty="0">
                <a:solidFill>
                  <a:srgbClr val="0070C0"/>
                </a:solidFill>
                <a:latin typeface="Open Sans"/>
              </a:rPr>
              <a:t>Definition 2 </a:t>
            </a:r>
          </a:p>
          <a:p>
            <a:pPr marL="0" indent="0" algn="just">
              <a:buNone/>
            </a:pPr>
            <a:r>
              <a:rPr lang="en-US" sz="2000" dirty="0">
                <a:latin typeface="Open Sans"/>
              </a:rPr>
              <a:t>Let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and </a:t>
            </a:r>
            <a:r>
              <a:rPr lang="en-US" sz="2000" i="1" dirty="0">
                <a:latin typeface="Open Sans"/>
              </a:rPr>
              <a:t>b </a:t>
            </a:r>
            <a:r>
              <a:rPr lang="en-US" sz="2000" dirty="0">
                <a:latin typeface="Open Sans"/>
              </a:rPr>
              <a:t>be integers, not both zero. The largest integer </a:t>
            </a:r>
            <a:r>
              <a:rPr lang="en-US" sz="2000" i="1" dirty="0">
                <a:latin typeface="Open Sans"/>
              </a:rPr>
              <a:t>d </a:t>
            </a:r>
            <a:r>
              <a:rPr lang="en-US" sz="2000" dirty="0">
                <a:latin typeface="Open Sans"/>
              </a:rPr>
              <a:t>such that </a:t>
            </a:r>
            <a:r>
              <a:rPr lang="en-US" sz="2000" i="1" dirty="0">
                <a:latin typeface="Open Sans"/>
              </a:rPr>
              <a:t>d </a:t>
            </a:r>
            <a:r>
              <a:rPr lang="en-US" sz="2000" dirty="0">
                <a:latin typeface="Open Sans"/>
              </a:rPr>
              <a:t>∣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and </a:t>
            </a:r>
            <a:r>
              <a:rPr lang="en-US" sz="2000" i="1" dirty="0">
                <a:latin typeface="Open Sans"/>
              </a:rPr>
              <a:t>d </a:t>
            </a:r>
            <a:r>
              <a:rPr lang="en-US" sz="2000" dirty="0">
                <a:latin typeface="Open Sans"/>
              </a:rPr>
              <a:t>∣ </a:t>
            </a:r>
            <a:r>
              <a:rPr lang="en-US" sz="2000" i="1" dirty="0">
                <a:latin typeface="Open Sans"/>
              </a:rPr>
              <a:t>b </a:t>
            </a:r>
            <a:r>
              <a:rPr lang="en-US" sz="2000" dirty="0">
                <a:latin typeface="Open Sans"/>
              </a:rPr>
              <a:t>is called the </a:t>
            </a:r>
            <a:r>
              <a:rPr lang="en-US" sz="2000" b="1" i="1" dirty="0">
                <a:solidFill>
                  <a:srgbClr val="FF0000"/>
                </a:solidFill>
                <a:latin typeface="Open Sans"/>
              </a:rPr>
              <a:t>greatest</a:t>
            </a:r>
            <a:r>
              <a:rPr lang="en-US" sz="2000" i="1" dirty="0">
                <a:latin typeface="Open Sans"/>
              </a:rPr>
              <a:t> </a:t>
            </a:r>
            <a:r>
              <a:rPr lang="en-US" sz="2000" b="1" i="1" dirty="0">
                <a:solidFill>
                  <a:srgbClr val="FF0000"/>
                </a:solidFill>
                <a:latin typeface="Open Sans"/>
              </a:rPr>
              <a:t>common divisor </a:t>
            </a:r>
            <a:r>
              <a:rPr lang="en-US" sz="2000" dirty="0">
                <a:latin typeface="Open Sans"/>
              </a:rPr>
              <a:t>of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and </a:t>
            </a:r>
            <a:r>
              <a:rPr lang="en-US" sz="2000" i="1" dirty="0">
                <a:latin typeface="Open Sans"/>
              </a:rPr>
              <a:t>b</a:t>
            </a:r>
            <a:r>
              <a:rPr lang="en-US" sz="2000" dirty="0">
                <a:latin typeface="Open Sans"/>
              </a:rPr>
              <a:t>. The greatest common divisor of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and </a:t>
            </a:r>
            <a:r>
              <a:rPr lang="en-US" sz="2000" i="1" dirty="0">
                <a:latin typeface="Open Sans"/>
              </a:rPr>
              <a:t>b </a:t>
            </a:r>
            <a:r>
              <a:rPr lang="en-US" sz="2000" dirty="0">
                <a:latin typeface="Open Sans"/>
              </a:rPr>
              <a:t>is denoted by </a:t>
            </a:r>
            <a:r>
              <a:rPr lang="en-US" sz="2000" dirty="0" err="1">
                <a:latin typeface="Open Sans"/>
              </a:rPr>
              <a:t>gcd</a:t>
            </a:r>
            <a:r>
              <a:rPr lang="en-US" sz="2000" dirty="0">
                <a:latin typeface="Open Sans"/>
              </a:rPr>
              <a:t>(</a:t>
            </a:r>
            <a:r>
              <a:rPr lang="en-US" sz="2000" i="1" dirty="0">
                <a:latin typeface="Open Sans"/>
              </a:rPr>
              <a:t>a, b</a:t>
            </a:r>
            <a:r>
              <a:rPr lang="en-US" sz="2000" dirty="0">
                <a:latin typeface="Open Sans"/>
              </a:rPr>
              <a:t>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67060-72C0-44E3-9E61-DD83B4D19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7074FF-61D7-4184-B910-D2667D9A1463}"/>
              </a:ext>
            </a:extLst>
          </p:cNvPr>
          <p:cNvSpPr/>
          <p:nvPr/>
        </p:nvSpPr>
        <p:spPr>
          <a:xfrm>
            <a:off x="1247775" y="4039263"/>
            <a:ext cx="912651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Open Sans"/>
              </a:rPr>
              <a:t>Example :</a:t>
            </a:r>
          </a:p>
          <a:p>
            <a:r>
              <a:rPr lang="en-US" sz="2000" dirty="0">
                <a:solidFill>
                  <a:srgbClr val="000000"/>
                </a:solidFill>
                <a:latin typeface="Open Sans"/>
              </a:rPr>
              <a:t>What is the greatest common divisor of 24 and 36?</a:t>
            </a:r>
          </a:p>
          <a:p>
            <a:endParaRPr lang="en-US" sz="2400" dirty="0">
              <a:solidFill>
                <a:srgbClr val="000000"/>
              </a:solidFill>
              <a:latin typeface="STIXGeneral-Regular"/>
            </a:endParaRPr>
          </a:p>
          <a:p>
            <a:r>
              <a:rPr lang="en-US" sz="2200" b="1" i="1" dirty="0">
                <a:solidFill>
                  <a:schemeClr val="accent1"/>
                </a:solidFill>
                <a:latin typeface="Open Sans"/>
              </a:rPr>
              <a:t>Solution: </a:t>
            </a:r>
          </a:p>
          <a:p>
            <a:endParaRPr lang="en-US" sz="2200" b="1" i="1" dirty="0">
              <a:solidFill>
                <a:schemeClr val="accent1"/>
              </a:solidFill>
              <a:latin typeface="Open Sans"/>
            </a:endParaRPr>
          </a:p>
          <a:p>
            <a:r>
              <a:rPr lang="en-US" sz="2000" dirty="0">
                <a:solidFill>
                  <a:srgbClr val="000000"/>
                </a:solidFill>
                <a:latin typeface="Open Sans"/>
              </a:rPr>
              <a:t>The positive common divisors of 24 and 36 are 1, 2, 3, 4, 6, and 12. </a:t>
            </a:r>
          </a:p>
          <a:p>
            <a:r>
              <a:rPr lang="en-US" sz="2000" dirty="0">
                <a:solidFill>
                  <a:srgbClr val="000000"/>
                </a:solidFill>
                <a:latin typeface="Open Sans"/>
              </a:rPr>
              <a:t>Hence, </a:t>
            </a:r>
            <a:r>
              <a:rPr lang="en-US" sz="2000" dirty="0" err="1">
                <a:solidFill>
                  <a:srgbClr val="000000"/>
                </a:solidFill>
                <a:latin typeface="Open Sans"/>
              </a:rPr>
              <a:t>gcd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(24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36) = 12.</a:t>
            </a:r>
            <a:endParaRPr lang="en-US" sz="20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20561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D211F-609B-46E3-8410-44322155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5DA815-7A26-44D4-AFA5-06B499E3AC5E}"/>
              </a:ext>
            </a:extLst>
          </p:cNvPr>
          <p:cNvSpPr/>
          <p:nvPr/>
        </p:nvSpPr>
        <p:spPr>
          <a:xfrm>
            <a:off x="1396538" y="2390669"/>
            <a:ext cx="8890115" cy="7386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Open Sans"/>
              </a:rPr>
              <a:t>Definition 3 </a:t>
            </a:r>
          </a:p>
          <a:p>
            <a:r>
              <a:rPr lang="en-US" sz="2000" dirty="0">
                <a:solidFill>
                  <a:srgbClr val="000000"/>
                </a:solidFill>
                <a:latin typeface="Open Sans"/>
              </a:rPr>
              <a:t>The integers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are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relatively prime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if their greatest common divisor is 1.</a:t>
            </a:r>
            <a:endParaRPr lang="en-US" sz="2000" dirty="0">
              <a:latin typeface="Open San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E7348D-4D69-4F16-B909-B7D310D61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538" y="839788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rgbClr val="0070C0"/>
                </a:solidFill>
                <a:latin typeface="Open Sans"/>
              </a:rPr>
              <a:t>Greatest Common Divisors and Least Common Multiples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76FCCD-79CD-4410-94E2-65AC93E6CA6E}"/>
              </a:ext>
            </a:extLst>
          </p:cNvPr>
          <p:cNvSpPr/>
          <p:nvPr/>
        </p:nvSpPr>
        <p:spPr>
          <a:xfrm>
            <a:off x="1396539" y="3494429"/>
            <a:ext cx="88901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800"/>
              </a:spcBef>
            </a:pPr>
            <a:r>
              <a:rPr lang="en-US" sz="2000" b="1" dirty="0">
                <a:solidFill>
                  <a:srgbClr val="00B050"/>
                </a:solidFill>
                <a:latin typeface="Open Sans"/>
              </a:rPr>
              <a:t>Example :</a:t>
            </a:r>
          </a:p>
          <a:p>
            <a:pPr algn="just">
              <a:spcBef>
                <a:spcPts val="800"/>
              </a:spcBef>
            </a:pPr>
            <a:r>
              <a:rPr lang="en-US" sz="2000" dirty="0">
                <a:latin typeface="Open Sans"/>
              </a:rPr>
              <a:t>The integers 17 and 22 have no positive common divisors other than 1, so that </a:t>
            </a:r>
            <a:r>
              <a:rPr lang="en-US" sz="2000" dirty="0" err="1">
                <a:latin typeface="Open Sans"/>
              </a:rPr>
              <a:t>gcd</a:t>
            </a:r>
            <a:r>
              <a:rPr lang="en-US" sz="2000" dirty="0">
                <a:latin typeface="Open Sans"/>
              </a:rPr>
              <a:t>(17</a:t>
            </a:r>
            <a:r>
              <a:rPr lang="en-US" sz="2000" i="1" dirty="0">
                <a:latin typeface="Open Sans"/>
              </a:rPr>
              <a:t>, </a:t>
            </a:r>
            <a:r>
              <a:rPr lang="en-US" sz="2000" dirty="0">
                <a:latin typeface="Open Sans"/>
              </a:rPr>
              <a:t>22) = 1.</a:t>
            </a:r>
          </a:p>
          <a:p>
            <a:pPr algn="just">
              <a:spcBef>
                <a:spcPts val="800"/>
              </a:spcBef>
            </a:pPr>
            <a:r>
              <a:rPr lang="en-US" sz="2000" dirty="0">
                <a:latin typeface="Open Sans"/>
              </a:rPr>
              <a:t>Hence that the integers 17 and 22 are relatively prime.</a:t>
            </a:r>
          </a:p>
          <a:p>
            <a:pPr algn="just">
              <a:spcBef>
                <a:spcPts val="800"/>
              </a:spcBef>
            </a:pPr>
            <a:endParaRPr lang="en-US" sz="20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91144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36C4F-D061-41E2-AEF3-A39FD89F9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65B1DF-014F-4906-BD3F-04B71E7F3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538" y="839788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rgbClr val="0070C0"/>
                </a:solidFill>
                <a:latin typeface="Open Sans"/>
              </a:rPr>
              <a:t>Greatest Common Divisors and Least Common Multiples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550998-1189-4CC3-B5AE-C159D692D8DD}"/>
              </a:ext>
            </a:extLst>
          </p:cNvPr>
          <p:cNvSpPr/>
          <p:nvPr/>
        </p:nvSpPr>
        <p:spPr>
          <a:xfrm>
            <a:off x="1424853" y="2306322"/>
            <a:ext cx="8899553" cy="11182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</a:pPr>
            <a:r>
              <a:rPr lang="en-US" sz="2000" b="1" dirty="0">
                <a:solidFill>
                  <a:schemeClr val="accent1"/>
                </a:solidFill>
                <a:latin typeface="Open Sans"/>
              </a:rPr>
              <a:t>Definition 4 </a:t>
            </a:r>
          </a:p>
          <a:p>
            <a:pPr algn="just">
              <a:spcBef>
                <a:spcPts val="8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The integers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1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a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2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…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an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are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pairwise relatively prime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if </a:t>
            </a:r>
            <a:r>
              <a:rPr lang="en-US" sz="2000" dirty="0" err="1">
                <a:solidFill>
                  <a:srgbClr val="000000"/>
                </a:solidFill>
                <a:latin typeface="Open Sans"/>
              </a:rPr>
              <a:t>gcd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ai, 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aj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= 1 whenever 1 ≤ 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i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 &lt;j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≤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n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.</a:t>
            </a:r>
            <a:endParaRPr lang="en-US" sz="2000" dirty="0">
              <a:latin typeface="Open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D3E75A-0890-4A6A-B0A9-8A9E4ECA1BE5}"/>
              </a:ext>
            </a:extLst>
          </p:cNvPr>
          <p:cNvSpPr/>
          <p:nvPr/>
        </p:nvSpPr>
        <p:spPr>
          <a:xfrm>
            <a:off x="1391602" y="3804429"/>
            <a:ext cx="889955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accent1"/>
                </a:solidFill>
                <a:latin typeface="Open Sans"/>
              </a:rPr>
              <a:t>Example :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Open Sans"/>
              </a:rPr>
              <a:t>Determine whether the following integers are pairwise relatively prime </a:t>
            </a:r>
          </a:p>
          <a:p>
            <a:pPr marL="457200" indent="-457200" algn="just">
              <a:buAutoNum type="alphaLcPeriod"/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10, 17, and 21</a:t>
            </a:r>
          </a:p>
          <a:p>
            <a:pPr marL="457200" indent="-457200" algn="just">
              <a:buAutoNum type="alphaLcPeriod"/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10, 19, and 24</a:t>
            </a:r>
          </a:p>
          <a:p>
            <a:pPr algn="just"/>
            <a:endParaRPr lang="en-US" sz="2000" dirty="0">
              <a:solidFill>
                <a:srgbClr val="000000"/>
              </a:solidFill>
              <a:latin typeface="Open Sans"/>
            </a:endParaRPr>
          </a:p>
          <a:p>
            <a:pPr algn="just"/>
            <a:r>
              <a:rPr lang="en-US" sz="2000" b="1" i="1" dirty="0">
                <a:solidFill>
                  <a:schemeClr val="accent1"/>
                </a:solidFill>
                <a:latin typeface="Open Sans"/>
              </a:rPr>
              <a:t>Solution: 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Open Sans"/>
              </a:rPr>
              <a:t>a. Because </a:t>
            </a:r>
            <a:r>
              <a:rPr lang="en-US" sz="2000" dirty="0" err="1">
                <a:solidFill>
                  <a:srgbClr val="000000"/>
                </a:solidFill>
                <a:latin typeface="Open Sans"/>
              </a:rPr>
              <a:t>gcd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(10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17) = 1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Open Sans"/>
              </a:rPr>
              <a:t>gcd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(10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21) = 1, and </a:t>
            </a:r>
            <a:r>
              <a:rPr lang="en-US" sz="2000" dirty="0" err="1">
                <a:solidFill>
                  <a:srgbClr val="000000"/>
                </a:solidFill>
                <a:latin typeface="Open Sans"/>
              </a:rPr>
              <a:t>gcd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(17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21) = 1, we conclude that 10,17, and 21 are pairwise relatively prime.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Open Sans"/>
              </a:rPr>
              <a:t>b. Because </a:t>
            </a:r>
            <a:r>
              <a:rPr lang="en-US" sz="2000" dirty="0" err="1">
                <a:solidFill>
                  <a:srgbClr val="000000"/>
                </a:solidFill>
                <a:latin typeface="Open Sans"/>
              </a:rPr>
              <a:t>gcd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(10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24) = 2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&gt;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1, we see that 10, 19, and 24 are not pairwise relatively prime.</a:t>
            </a:r>
            <a:endParaRPr lang="en-US" sz="20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80175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47271-4F56-41BF-A7BA-6DC33B768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3649BA-5D2A-4F89-9745-6394A5ACE701}"/>
              </a:ext>
            </a:extLst>
          </p:cNvPr>
          <p:cNvSpPr/>
          <p:nvPr/>
        </p:nvSpPr>
        <p:spPr>
          <a:xfrm>
            <a:off x="1423989" y="2361255"/>
            <a:ext cx="8917044" cy="13542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200" b="1" dirty="0">
                <a:solidFill>
                  <a:schemeClr val="accent1"/>
                </a:solidFill>
                <a:latin typeface="Open Sans"/>
              </a:rPr>
              <a:t>Definition 5 :</a:t>
            </a:r>
          </a:p>
          <a:p>
            <a:pPr algn="just"/>
            <a:r>
              <a:rPr lang="en-US" sz="2000" dirty="0">
                <a:latin typeface="Open Sans"/>
              </a:rPr>
              <a:t>The </a:t>
            </a:r>
            <a:r>
              <a:rPr lang="en-US" sz="2000" b="1" i="1" dirty="0">
                <a:solidFill>
                  <a:srgbClr val="FF0000"/>
                </a:solidFill>
                <a:latin typeface="Open Sans"/>
              </a:rPr>
              <a:t>least common multiple </a:t>
            </a:r>
            <a:r>
              <a:rPr lang="en-US" sz="2000" dirty="0">
                <a:latin typeface="Open Sans"/>
              </a:rPr>
              <a:t>of the positive integers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and </a:t>
            </a:r>
            <a:r>
              <a:rPr lang="en-US" sz="2000" i="1" dirty="0">
                <a:latin typeface="Open Sans"/>
              </a:rPr>
              <a:t>b </a:t>
            </a:r>
            <a:r>
              <a:rPr lang="en-US" sz="2000" dirty="0">
                <a:latin typeface="Open Sans"/>
              </a:rPr>
              <a:t>is the smallest positive integer that is divisible by both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and </a:t>
            </a:r>
            <a:r>
              <a:rPr lang="en-US" sz="2000" i="1" dirty="0">
                <a:latin typeface="Open Sans"/>
              </a:rPr>
              <a:t>b</a:t>
            </a:r>
            <a:r>
              <a:rPr lang="en-US" sz="2000" dirty="0">
                <a:latin typeface="Open Sans"/>
              </a:rPr>
              <a:t>. The least common multiple of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and </a:t>
            </a:r>
            <a:r>
              <a:rPr lang="en-US" sz="2000" i="1" dirty="0">
                <a:latin typeface="Open Sans"/>
              </a:rPr>
              <a:t>b </a:t>
            </a:r>
            <a:r>
              <a:rPr lang="en-US" sz="2000" dirty="0">
                <a:latin typeface="Open Sans"/>
              </a:rPr>
              <a:t>is denoted by </a:t>
            </a:r>
            <a:r>
              <a:rPr lang="en-US" sz="2000" b="1" dirty="0">
                <a:solidFill>
                  <a:srgbClr val="FF0000"/>
                </a:solidFill>
                <a:latin typeface="Open Sans"/>
              </a:rPr>
              <a:t>lcm(</a:t>
            </a:r>
            <a:r>
              <a:rPr lang="en-US" sz="2000" b="1" i="1" dirty="0">
                <a:solidFill>
                  <a:srgbClr val="FF0000"/>
                </a:solidFill>
                <a:latin typeface="Open Sans"/>
              </a:rPr>
              <a:t>a, b</a:t>
            </a:r>
            <a:r>
              <a:rPr lang="en-US" sz="2000" b="1" dirty="0">
                <a:solidFill>
                  <a:srgbClr val="FF0000"/>
                </a:solidFill>
                <a:latin typeface="Open Sans"/>
              </a:rPr>
              <a:t>).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E70015-5FA6-4257-8D5E-988157348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538" y="839788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rgbClr val="0070C0"/>
                </a:solidFill>
                <a:latin typeface="Open Sans"/>
              </a:rPr>
              <a:t>Greatest Common Divisors and Least Common Multiples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59DFD98-2B3A-4C56-8C18-A0522779F0C4}"/>
                  </a:ext>
                </a:extLst>
              </p:cNvPr>
              <p:cNvSpPr/>
              <p:nvPr/>
            </p:nvSpPr>
            <p:spPr>
              <a:xfrm>
                <a:off x="1407364" y="4027376"/>
                <a:ext cx="8917044" cy="1698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Open Sans"/>
                  </a:rPr>
                  <a:t>Example :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What is the least common multiple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000000"/>
                  </a:solidFill>
                  <a:latin typeface="Open Sans"/>
                </a:endParaRPr>
              </a:p>
              <a:p>
                <a:r>
                  <a:rPr lang="en-US" sz="2000" b="1" i="1" dirty="0">
                    <a:solidFill>
                      <a:srgbClr val="00B050"/>
                    </a:solidFill>
                    <a:latin typeface="Open Sans"/>
                  </a:rPr>
                  <a:t>Solution: 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We have</a:t>
                </a:r>
              </a:p>
              <a:p>
                <a:r>
                  <a:rPr lang="fr-FR" sz="2000" dirty="0" err="1">
                    <a:solidFill>
                      <a:srgbClr val="000000"/>
                    </a:solidFill>
                    <a:latin typeface="Open Sans"/>
                  </a:rPr>
                  <a:t>lcm</a:t>
                </a:r>
                <a:r>
                  <a:rPr lang="fr-FR" sz="2000" dirty="0">
                    <a:solidFill>
                      <a:srgbClr val="000000"/>
                    </a:solidFill>
                    <a:latin typeface="Open Sans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2000" i="1" dirty="0">
                    <a:solidFill>
                      <a:srgbClr val="000000"/>
                    </a:solidFill>
                    <a:latin typeface="Open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fr-FR" sz="2000" dirty="0">
                    <a:solidFill>
                      <a:srgbClr val="000000"/>
                    </a:solidFill>
                    <a:latin typeface="Open Sans"/>
                  </a:rPr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nor/>
                          </m:rPr>
                          <a:rPr lang="fr-FR" sz="2000" dirty="0">
                            <a:solidFill>
                              <a:srgbClr val="000000"/>
                            </a:solidFill>
                            <a:latin typeface="Open Sans"/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fr-FR" sz="2000" dirty="0">
                            <a:solidFill>
                              <a:srgbClr val="000000"/>
                            </a:solidFill>
                            <a:latin typeface="Open Sans"/>
                          </a:rPr>
                          <m:t>(3</m:t>
                        </m:r>
                        <m:r>
                          <m:rPr>
                            <m:nor/>
                          </m:rPr>
                          <a:rPr lang="fr-FR" sz="2000" i="1" dirty="0">
                            <a:solidFill>
                              <a:srgbClr val="000000"/>
                            </a:solidFill>
                            <a:latin typeface="Open Sans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fr-FR" sz="2000" dirty="0">
                            <a:solidFill>
                              <a:srgbClr val="000000"/>
                            </a:solidFill>
                            <a:latin typeface="Open Sans"/>
                          </a:rPr>
                          <m:t>4)</m:t>
                        </m:r>
                      </m:sup>
                    </m:sSup>
                  </m:oMath>
                </a14:m>
                <a:r>
                  <a:rPr lang="fr-FR" sz="1600" dirty="0">
                    <a:solidFill>
                      <a:srgbClr val="000000"/>
                    </a:solidFill>
                    <a:latin typeface="Open San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m:rPr>
                            <m:nor/>
                          </m:rPr>
                          <a:rPr lang="fr-FR" sz="2000" dirty="0">
                            <a:solidFill>
                              <a:srgbClr val="000000"/>
                            </a:solidFill>
                            <a:latin typeface="Open Sans"/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fr-FR" sz="2000" dirty="0">
                            <a:solidFill>
                              <a:srgbClr val="000000"/>
                            </a:solidFill>
                            <a:latin typeface="Open Sans"/>
                          </a:rPr>
                          <m:t>(5</m:t>
                        </m:r>
                        <m:r>
                          <m:rPr>
                            <m:nor/>
                          </m:rPr>
                          <a:rPr lang="fr-FR" sz="2000" i="1" dirty="0">
                            <a:solidFill>
                              <a:srgbClr val="000000"/>
                            </a:solidFill>
                            <a:latin typeface="Open Sans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fr-FR" sz="2000" dirty="0">
                            <a:solidFill>
                              <a:srgbClr val="000000"/>
                            </a:solidFill>
                            <a:latin typeface="Open Sans"/>
                          </a:rPr>
                          <m:t>3)</m:t>
                        </m:r>
                      </m:sup>
                    </m:sSup>
                    <m:sSup>
                      <m:sSupPr>
                        <m:ctrlPr>
                          <a:rPr lang="fr-FR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m:rPr>
                            <m:nor/>
                          </m:rPr>
                          <a:rPr lang="fr-FR" sz="2000" dirty="0">
                            <a:solidFill>
                              <a:srgbClr val="000000"/>
                            </a:solidFill>
                            <a:latin typeface="Open Sans"/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fr-FR" sz="2000" dirty="0">
                            <a:solidFill>
                              <a:srgbClr val="000000"/>
                            </a:solidFill>
                            <a:latin typeface="Open Sans"/>
                          </a:rPr>
                          <m:t>(2</m:t>
                        </m:r>
                        <m:r>
                          <m:rPr>
                            <m:nor/>
                          </m:rPr>
                          <a:rPr lang="fr-FR" sz="2000" i="1" dirty="0">
                            <a:solidFill>
                              <a:srgbClr val="000000"/>
                            </a:solidFill>
                            <a:latin typeface="Open Sans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fr-FR" sz="2000" dirty="0">
                            <a:solidFill>
                              <a:srgbClr val="000000"/>
                            </a:solidFill>
                            <a:latin typeface="Open Sans"/>
                          </a:rPr>
                          <m:t>0)</m:t>
                        </m:r>
                      </m:sup>
                    </m:sSup>
                    <a:fld id="{825F15A7-03F4-43D7-82C5-3E23DA2F108C}" type="mathplaceholder">
                      <a:rPr lang="fr-FR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a:t>.</a:t>
                    </a:fld>
                  </m:oMath>
                </a14:m>
                <a:r>
                  <a:rPr lang="fr-FR" sz="2000" dirty="0">
                    <a:solidFill>
                      <a:srgbClr val="000000"/>
                    </a:solidFill>
                    <a:latin typeface="Open Sans"/>
                  </a:rPr>
                  <a:t> = 243572</a:t>
                </a:r>
                <a:r>
                  <a:rPr lang="fr-FR" sz="2000" i="1" dirty="0">
                    <a:solidFill>
                      <a:srgbClr val="000000"/>
                    </a:solidFill>
                    <a:latin typeface="Open Sans"/>
                  </a:rPr>
                  <a:t>.</a:t>
                </a:r>
                <a:endParaRPr lang="en-US" sz="2000" dirty="0">
                  <a:latin typeface="Open San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59DFD98-2B3A-4C56-8C18-A0522779F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64" y="4027376"/>
                <a:ext cx="8917044" cy="1698094"/>
              </a:xfrm>
              <a:prstGeom prst="rect">
                <a:avLst/>
              </a:prstGeom>
              <a:blipFill>
                <a:blip r:embed="rId2"/>
                <a:stretch>
                  <a:fillRect l="-752" t="-1799" b="-5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6CFC14A-A1CC-4D32-B782-ED3C29C0EE46}"/>
              </a:ext>
            </a:extLst>
          </p:cNvPr>
          <p:cNvSpPr/>
          <p:nvPr/>
        </p:nvSpPr>
        <p:spPr>
          <a:xfrm>
            <a:off x="1407364" y="5984398"/>
            <a:ext cx="8917044" cy="7386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Open Sans"/>
              </a:rPr>
              <a:t>Theorem 5 </a:t>
            </a:r>
          </a:p>
          <a:p>
            <a:r>
              <a:rPr lang="en-US" sz="2000" dirty="0">
                <a:latin typeface="Open Sans"/>
              </a:rPr>
              <a:t>Let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and </a:t>
            </a:r>
            <a:r>
              <a:rPr lang="en-US" sz="2000" i="1" dirty="0">
                <a:latin typeface="Open Sans"/>
              </a:rPr>
              <a:t>b </a:t>
            </a:r>
            <a:r>
              <a:rPr lang="en-US" sz="2000" dirty="0">
                <a:latin typeface="Open Sans"/>
              </a:rPr>
              <a:t>be positive integers. Then </a:t>
            </a:r>
            <a:r>
              <a:rPr lang="pt-BR" sz="2000" i="1" dirty="0">
                <a:latin typeface="Open Sans"/>
              </a:rPr>
              <a:t>ab </a:t>
            </a:r>
            <a:r>
              <a:rPr lang="pt-BR" sz="2000" dirty="0">
                <a:latin typeface="Open Sans"/>
              </a:rPr>
              <a:t>= gcd(</a:t>
            </a:r>
            <a:r>
              <a:rPr lang="pt-BR" sz="2000" i="1" dirty="0">
                <a:latin typeface="Open Sans"/>
              </a:rPr>
              <a:t>a, b</a:t>
            </a:r>
            <a:r>
              <a:rPr lang="pt-BR" sz="2000" dirty="0">
                <a:latin typeface="Open Sans"/>
              </a:rPr>
              <a:t>) ⋅ lcm(</a:t>
            </a:r>
            <a:r>
              <a:rPr lang="pt-BR" sz="2000" i="1" dirty="0">
                <a:latin typeface="Open Sans"/>
              </a:rPr>
              <a:t>a, b</a:t>
            </a:r>
            <a:r>
              <a:rPr lang="pt-BR" sz="2000" dirty="0">
                <a:latin typeface="Open Sans"/>
              </a:rPr>
              <a:t>)</a:t>
            </a:r>
            <a:r>
              <a:rPr lang="pt-BR" sz="2000" i="1" dirty="0">
                <a:latin typeface="Open Sans"/>
              </a:rPr>
              <a:t>.</a:t>
            </a:r>
            <a:endParaRPr lang="en-US" sz="20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99133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E25C9-2DC2-4851-90AF-EC64CDF02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accent1"/>
                </a:solidFill>
                <a:latin typeface="Open Sans"/>
              </a:rPr>
              <a:t>The Euclidean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A9982-92A7-441D-8F0C-E8C51B3F3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9667" y="2327564"/>
            <a:ext cx="8790364" cy="88115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 algn="just">
              <a:buNone/>
            </a:pPr>
            <a:r>
              <a:rPr lang="en-US" sz="2000" b="1" dirty="0">
                <a:solidFill>
                  <a:schemeClr val="accent1"/>
                </a:solidFill>
                <a:latin typeface="Open Sans"/>
              </a:rPr>
              <a:t>Lemma 1 </a:t>
            </a:r>
          </a:p>
          <a:p>
            <a:pPr marL="0" indent="0" algn="just">
              <a:buNone/>
            </a:pPr>
            <a:r>
              <a:rPr lang="en-US" sz="2000" dirty="0">
                <a:latin typeface="Open Sans"/>
              </a:rPr>
              <a:t>Let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= </a:t>
            </a:r>
            <a:r>
              <a:rPr lang="en-US" sz="2000" i="1" dirty="0" err="1">
                <a:latin typeface="Open Sans"/>
              </a:rPr>
              <a:t>bq</a:t>
            </a:r>
            <a:r>
              <a:rPr lang="en-US" sz="2000" i="1" dirty="0">
                <a:latin typeface="Open Sans"/>
              </a:rPr>
              <a:t> </a:t>
            </a:r>
            <a:r>
              <a:rPr lang="en-US" sz="2000" dirty="0">
                <a:latin typeface="Open Sans"/>
              </a:rPr>
              <a:t>+ </a:t>
            </a:r>
            <a:r>
              <a:rPr lang="en-US" sz="2000" i="1" dirty="0">
                <a:latin typeface="Open Sans"/>
              </a:rPr>
              <a:t>r</a:t>
            </a:r>
            <a:r>
              <a:rPr lang="en-US" sz="2000" dirty="0">
                <a:latin typeface="Open Sans"/>
              </a:rPr>
              <a:t>, where </a:t>
            </a:r>
            <a:r>
              <a:rPr lang="en-US" sz="2000" i="1" dirty="0">
                <a:latin typeface="Open Sans"/>
              </a:rPr>
              <a:t>a</a:t>
            </a:r>
            <a:r>
              <a:rPr lang="en-US" sz="2000" dirty="0">
                <a:latin typeface="Open Sans"/>
              </a:rPr>
              <a:t>, </a:t>
            </a:r>
            <a:r>
              <a:rPr lang="en-US" sz="2000" i="1" dirty="0">
                <a:latin typeface="Open Sans"/>
              </a:rPr>
              <a:t>b</a:t>
            </a:r>
            <a:r>
              <a:rPr lang="en-US" sz="2000" dirty="0">
                <a:latin typeface="Open Sans"/>
              </a:rPr>
              <a:t>, </a:t>
            </a:r>
            <a:r>
              <a:rPr lang="en-US" sz="2000" i="1" dirty="0">
                <a:latin typeface="Open Sans"/>
              </a:rPr>
              <a:t>q</a:t>
            </a:r>
            <a:r>
              <a:rPr lang="en-US" sz="2000" dirty="0">
                <a:latin typeface="Open Sans"/>
              </a:rPr>
              <a:t>, and </a:t>
            </a:r>
            <a:r>
              <a:rPr lang="en-US" sz="2000" i="1" dirty="0">
                <a:latin typeface="Open Sans"/>
              </a:rPr>
              <a:t>r </a:t>
            </a:r>
            <a:r>
              <a:rPr lang="en-US" sz="2000" dirty="0">
                <a:latin typeface="Open Sans"/>
              </a:rPr>
              <a:t>are integers. Then </a:t>
            </a:r>
            <a:r>
              <a:rPr lang="en-US" sz="2000" dirty="0" err="1">
                <a:latin typeface="Open Sans"/>
              </a:rPr>
              <a:t>gcd</a:t>
            </a:r>
            <a:r>
              <a:rPr lang="en-US" sz="2000" dirty="0">
                <a:latin typeface="Open Sans"/>
              </a:rPr>
              <a:t>(</a:t>
            </a:r>
            <a:r>
              <a:rPr lang="en-US" sz="2000" i="1" dirty="0">
                <a:latin typeface="Open Sans"/>
              </a:rPr>
              <a:t>a, b</a:t>
            </a:r>
            <a:r>
              <a:rPr lang="en-US" sz="2000" dirty="0">
                <a:latin typeface="Open Sans"/>
              </a:rPr>
              <a:t>) = </a:t>
            </a:r>
            <a:r>
              <a:rPr lang="en-US" sz="2000" dirty="0" err="1">
                <a:latin typeface="Open Sans"/>
              </a:rPr>
              <a:t>gcd</a:t>
            </a:r>
            <a:r>
              <a:rPr lang="en-US" sz="2000" dirty="0">
                <a:latin typeface="Open Sans"/>
              </a:rPr>
              <a:t>(</a:t>
            </a:r>
            <a:r>
              <a:rPr lang="en-US" sz="2000" i="1" dirty="0">
                <a:latin typeface="Open Sans"/>
              </a:rPr>
              <a:t>b, r</a:t>
            </a:r>
            <a:r>
              <a:rPr lang="en-US" sz="2000" dirty="0">
                <a:latin typeface="Open Sans"/>
              </a:rPr>
              <a:t>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F9CD0-6E44-4872-9144-E253A8BA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3A5DFF-CF18-49E6-9524-9DEC73EDC801}"/>
              </a:ext>
            </a:extLst>
          </p:cNvPr>
          <p:cNvSpPr/>
          <p:nvPr/>
        </p:nvSpPr>
        <p:spPr>
          <a:xfrm>
            <a:off x="1479667" y="3565408"/>
            <a:ext cx="8790364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2000" b="1" i="1" dirty="0">
                <a:solidFill>
                  <a:schemeClr val="accent1"/>
                </a:solidFill>
                <a:latin typeface="Open Sans"/>
              </a:rPr>
              <a:t>Proof: 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If we can show that the common divisors of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are the same as the common divisors of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r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we will have shown that </a:t>
            </a:r>
            <a:r>
              <a:rPr lang="en-US" sz="2000" dirty="0" err="1">
                <a:solidFill>
                  <a:srgbClr val="000000"/>
                </a:solidFill>
                <a:latin typeface="Open Sans"/>
              </a:rPr>
              <a:t>gcd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a, b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= </a:t>
            </a:r>
            <a:r>
              <a:rPr lang="en-US" sz="2000" dirty="0" err="1">
                <a:solidFill>
                  <a:srgbClr val="000000"/>
                </a:solidFill>
                <a:latin typeface="Open Sans"/>
              </a:rPr>
              <a:t>gcd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b, r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), because both pairs must have the same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greatest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common divisor.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So suppose that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d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divides both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. Then it follows that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d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also divides </a:t>
            </a:r>
          </a:p>
          <a:p>
            <a:pPr algn="just">
              <a:spcBef>
                <a:spcPts val="600"/>
              </a:spcBef>
            </a:pP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− 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bq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=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r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. 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Hence, any common divisor of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is also a common divisor of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r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.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Likewise, suppose that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d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divides both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r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. Then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d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also divides 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bq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r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=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. Hence, any common divisor of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r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is also a common divisor of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.</a:t>
            </a:r>
          </a:p>
          <a:p>
            <a:pPr algn="just">
              <a:spcBef>
                <a:spcPts val="600"/>
              </a:spcBef>
            </a:pPr>
            <a:r>
              <a:rPr lang="pt-BR" sz="2000" dirty="0">
                <a:solidFill>
                  <a:srgbClr val="000000"/>
                </a:solidFill>
                <a:latin typeface="Open Sans"/>
              </a:rPr>
              <a:t>Consequently, gcd(</a:t>
            </a:r>
            <a:r>
              <a:rPr lang="pt-BR" sz="2000" i="1" dirty="0">
                <a:solidFill>
                  <a:srgbClr val="000000"/>
                </a:solidFill>
                <a:latin typeface="Open Sans"/>
              </a:rPr>
              <a:t>a, b</a:t>
            </a:r>
            <a:r>
              <a:rPr lang="pt-BR" sz="2000" dirty="0">
                <a:solidFill>
                  <a:srgbClr val="000000"/>
                </a:solidFill>
                <a:latin typeface="Open Sans"/>
              </a:rPr>
              <a:t>) = gcd(</a:t>
            </a:r>
            <a:r>
              <a:rPr lang="pt-BR" sz="2000" i="1" dirty="0">
                <a:solidFill>
                  <a:srgbClr val="000000"/>
                </a:solidFill>
                <a:latin typeface="Open Sans"/>
              </a:rPr>
              <a:t>b, r</a:t>
            </a:r>
            <a:r>
              <a:rPr lang="pt-BR" sz="2000" dirty="0">
                <a:solidFill>
                  <a:srgbClr val="000000"/>
                </a:solidFill>
                <a:latin typeface="Open Sans"/>
              </a:rPr>
              <a:t>).</a:t>
            </a:r>
            <a:endParaRPr lang="en-US" sz="20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27485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71229-2818-488F-96F3-F87D4AD7C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D0DDE5-BF68-41EF-B0A6-7C5DE8D85438}"/>
              </a:ext>
            </a:extLst>
          </p:cNvPr>
          <p:cNvSpPr/>
          <p:nvPr/>
        </p:nvSpPr>
        <p:spPr>
          <a:xfrm>
            <a:off x="1396539" y="2337486"/>
            <a:ext cx="9114300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Open Sans"/>
              </a:rPr>
              <a:t>Suppose that </a:t>
            </a:r>
            <a:r>
              <a:rPr lang="en-US" i="1" dirty="0">
                <a:latin typeface="Open Sans"/>
              </a:rPr>
              <a:t>a </a:t>
            </a:r>
            <a:r>
              <a:rPr lang="en-US" dirty="0">
                <a:latin typeface="Open Sans"/>
              </a:rPr>
              <a:t>and </a:t>
            </a:r>
            <a:r>
              <a:rPr lang="en-US" i="1" dirty="0">
                <a:latin typeface="Open Sans"/>
              </a:rPr>
              <a:t>b </a:t>
            </a:r>
            <a:r>
              <a:rPr lang="en-US" dirty="0">
                <a:latin typeface="Open Sans"/>
              </a:rPr>
              <a:t>are positive integers with </a:t>
            </a:r>
            <a:r>
              <a:rPr lang="en-US" i="1" dirty="0">
                <a:latin typeface="Open Sans"/>
              </a:rPr>
              <a:t>a </a:t>
            </a:r>
            <a:r>
              <a:rPr lang="en-US" dirty="0">
                <a:latin typeface="Open Sans"/>
              </a:rPr>
              <a:t>≥ </a:t>
            </a:r>
            <a:r>
              <a:rPr lang="en-US" i="1" dirty="0">
                <a:latin typeface="Open Sans"/>
              </a:rPr>
              <a:t>b</a:t>
            </a:r>
            <a:r>
              <a:rPr lang="en-US" dirty="0">
                <a:latin typeface="Open Sans"/>
              </a:rPr>
              <a:t>. Let </a:t>
            </a:r>
            <a:r>
              <a:rPr lang="en-US" i="1" dirty="0">
                <a:latin typeface="Open Sans"/>
              </a:rPr>
              <a:t>r</a:t>
            </a:r>
            <a:r>
              <a:rPr lang="en-US" dirty="0">
                <a:latin typeface="Open Sans"/>
              </a:rPr>
              <a:t>0 = </a:t>
            </a:r>
            <a:r>
              <a:rPr lang="en-US" i="1" dirty="0">
                <a:latin typeface="Open Sans"/>
              </a:rPr>
              <a:t>a </a:t>
            </a:r>
            <a:r>
              <a:rPr lang="en-US" dirty="0">
                <a:latin typeface="Open Sans"/>
              </a:rPr>
              <a:t>and </a:t>
            </a:r>
            <a:r>
              <a:rPr lang="en-US" i="1" dirty="0">
                <a:latin typeface="Open Sans"/>
              </a:rPr>
              <a:t>r</a:t>
            </a:r>
            <a:r>
              <a:rPr lang="en-US" dirty="0">
                <a:latin typeface="Open Sans"/>
              </a:rPr>
              <a:t>1 = </a:t>
            </a:r>
            <a:r>
              <a:rPr lang="en-US" i="1" dirty="0">
                <a:latin typeface="Open Sans"/>
              </a:rPr>
              <a:t>b</a:t>
            </a:r>
            <a:r>
              <a:rPr lang="en-US" dirty="0">
                <a:latin typeface="Open Sans"/>
              </a:rPr>
              <a:t>. apply the division algorithm, we obtain</a:t>
            </a:r>
          </a:p>
          <a:p>
            <a:pPr marL="515938"/>
            <a:r>
              <a:rPr lang="pt-BR" i="1" dirty="0">
                <a:latin typeface="Open Sans"/>
              </a:rPr>
              <a:t>r</a:t>
            </a:r>
            <a:r>
              <a:rPr lang="pt-BR" sz="1700" dirty="0">
                <a:latin typeface="Open Sans"/>
              </a:rPr>
              <a:t>0</a:t>
            </a:r>
            <a:r>
              <a:rPr lang="pt-BR" dirty="0">
                <a:latin typeface="Open Sans"/>
              </a:rPr>
              <a:t> = </a:t>
            </a:r>
            <a:r>
              <a:rPr lang="pt-BR" i="1" dirty="0">
                <a:latin typeface="Open Sans"/>
              </a:rPr>
              <a:t>r</a:t>
            </a:r>
            <a:r>
              <a:rPr lang="pt-BR" sz="1700" dirty="0">
                <a:latin typeface="Open Sans"/>
              </a:rPr>
              <a:t>1 </a:t>
            </a:r>
            <a:r>
              <a:rPr lang="pt-BR" i="1" dirty="0">
                <a:latin typeface="Open Sans"/>
              </a:rPr>
              <a:t>q</a:t>
            </a:r>
            <a:r>
              <a:rPr lang="pt-BR" sz="1700" dirty="0">
                <a:latin typeface="Open Sans"/>
              </a:rPr>
              <a:t>1</a:t>
            </a:r>
            <a:r>
              <a:rPr lang="pt-BR" dirty="0">
                <a:latin typeface="Open Sans"/>
              </a:rPr>
              <a:t> + </a:t>
            </a:r>
            <a:r>
              <a:rPr lang="pt-BR" i="1" dirty="0">
                <a:latin typeface="Open Sans"/>
              </a:rPr>
              <a:t>r</a:t>
            </a:r>
            <a:r>
              <a:rPr lang="pt-BR" dirty="0">
                <a:latin typeface="Open Sans"/>
              </a:rPr>
              <a:t>2                     0 ≤ </a:t>
            </a:r>
            <a:r>
              <a:rPr lang="pt-BR" i="1" dirty="0">
                <a:latin typeface="Open Sans"/>
              </a:rPr>
              <a:t>r</a:t>
            </a:r>
            <a:r>
              <a:rPr lang="pt-BR" dirty="0">
                <a:latin typeface="Open Sans"/>
              </a:rPr>
              <a:t>2 </a:t>
            </a:r>
            <a:r>
              <a:rPr lang="pt-BR" i="1" dirty="0">
                <a:latin typeface="Open Sans"/>
              </a:rPr>
              <a:t>&lt; r</a:t>
            </a:r>
            <a:r>
              <a:rPr lang="pt-BR" dirty="0">
                <a:latin typeface="Open Sans"/>
              </a:rPr>
              <a:t>1</a:t>
            </a:r>
            <a:r>
              <a:rPr lang="pt-BR" i="1" dirty="0">
                <a:latin typeface="Open Sans"/>
              </a:rPr>
              <a:t>,</a:t>
            </a:r>
          </a:p>
          <a:p>
            <a:pPr marL="515938"/>
            <a:r>
              <a:rPr lang="pt-BR" i="1" dirty="0">
                <a:latin typeface="Open Sans"/>
              </a:rPr>
              <a:t>r</a:t>
            </a:r>
            <a:r>
              <a:rPr lang="pt-BR" sz="1700" dirty="0">
                <a:latin typeface="Open Sans"/>
              </a:rPr>
              <a:t>1</a:t>
            </a:r>
            <a:r>
              <a:rPr lang="pt-BR" dirty="0">
                <a:latin typeface="Open Sans"/>
              </a:rPr>
              <a:t> = </a:t>
            </a:r>
            <a:r>
              <a:rPr lang="pt-BR" i="1" dirty="0">
                <a:latin typeface="Open Sans"/>
              </a:rPr>
              <a:t>r</a:t>
            </a:r>
            <a:r>
              <a:rPr lang="pt-BR" sz="1700" dirty="0">
                <a:latin typeface="Open Sans"/>
              </a:rPr>
              <a:t>2 </a:t>
            </a:r>
            <a:r>
              <a:rPr lang="pt-BR" i="1" dirty="0">
                <a:latin typeface="Open Sans"/>
              </a:rPr>
              <a:t>q</a:t>
            </a:r>
            <a:r>
              <a:rPr lang="pt-BR" sz="1700" dirty="0">
                <a:latin typeface="Open Sans"/>
              </a:rPr>
              <a:t>2</a:t>
            </a:r>
            <a:r>
              <a:rPr lang="pt-BR" dirty="0">
                <a:latin typeface="Open Sans"/>
              </a:rPr>
              <a:t> + </a:t>
            </a:r>
            <a:r>
              <a:rPr lang="pt-BR" i="1" dirty="0">
                <a:latin typeface="Open Sans"/>
              </a:rPr>
              <a:t>r</a:t>
            </a:r>
            <a:r>
              <a:rPr lang="pt-BR" dirty="0">
                <a:latin typeface="Open Sans"/>
              </a:rPr>
              <a:t>3                     0 ≤ </a:t>
            </a:r>
            <a:r>
              <a:rPr lang="pt-BR" i="1" dirty="0">
                <a:latin typeface="Open Sans"/>
              </a:rPr>
              <a:t>r</a:t>
            </a:r>
            <a:r>
              <a:rPr lang="pt-BR" dirty="0">
                <a:latin typeface="Open Sans"/>
              </a:rPr>
              <a:t>3 </a:t>
            </a:r>
            <a:r>
              <a:rPr lang="pt-BR" i="1" dirty="0">
                <a:latin typeface="Open Sans"/>
              </a:rPr>
              <a:t>&lt; r</a:t>
            </a:r>
            <a:r>
              <a:rPr lang="pt-BR" dirty="0">
                <a:latin typeface="Open Sans"/>
              </a:rPr>
              <a:t>2</a:t>
            </a:r>
            <a:r>
              <a:rPr lang="pt-BR" i="1" dirty="0">
                <a:latin typeface="Open Sans"/>
              </a:rPr>
              <a:t>,</a:t>
            </a:r>
          </a:p>
          <a:p>
            <a:pPr marL="515938"/>
            <a:r>
              <a:rPr lang="en-US" dirty="0">
                <a:latin typeface="Open Sans"/>
              </a:rPr>
              <a:t>⋅⋅⋅</a:t>
            </a:r>
          </a:p>
          <a:p>
            <a:pPr marL="515938"/>
            <a:r>
              <a:rPr lang="en-US" i="1" dirty="0">
                <a:latin typeface="Open Sans"/>
              </a:rPr>
              <a:t>r</a:t>
            </a:r>
            <a:r>
              <a:rPr lang="en-US" sz="1700" i="1" dirty="0">
                <a:latin typeface="Open Sans"/>
              </a:rPr>
              <a:t>n</a:t>
            </a:r>
            <a:r>
              <a:rPr lang="en-US" dirty="0">
                <a:latin typeface="Open Sans"/>
              </a:rPr>
              <a:t>−</a:t>
            </a:r>
            <a:r>
              <a:rPr lang="en-US" sz="1700" dirty="0">
                <a:latin typeface="Open Sans"/>
              </a:rPr>
              <a:t>2</a:t>
            </a:r>
            <a:r>
              <a:rPr lang="en-US" dirty="0">
                <a:latin typeface="Open Sans"/>
              </a:rPr>
              <a:t> = </a:t>
            </a:r>
            <a:r>
              <a:rPr lang="en-US" i="1" dirty="0">
                <a:latin typeface="Open Sans"/>
              </a:rPr>
              <a:t>r</a:t>
            </a:r>
            <a:r>
              <a:rPr lang="en-US" sz="1700" i="1" dirty="0">
                <a:latin typeface="Open Sans"/>
              </a:rPr>
              <a:t>n</a:t>
            </a:r>
            <a:r>
              <a:rPr lang="en-US" dirty="0">
                <a:latin typeface="Open Sans"/>
              </a:rPr>
              <a:t>−</a:t>
            </a:r>
            <a:r>
              <a:rPr lang="en-US" sz="1700" dirty="0">
                <a:latin typeface="Open Sans"/>
              </a:rPr>
              <a:t>1</a:t>
            </a:r>
            <a:r>
              <a:rPr lang="en-US" i="1" dirty="0">
                <a:latin typeface="Open Sans"/>
              </a:rPr>
              <a:t>q</a:t>
            </a:r>
            <a:r>
              <a:rPr lang="en-US" sz="1700" i="1" dirty="0">
                <a:latin typeface="Open Sans"/>
              </a:rPr>
              <a:t>n</a:t>
            </a:r>
            <a:r>
              <a:rPr lang="en-US" dirty="0">
                <a:latin typeface="Open Sans"/>
              </a:rPr>
              <a:t>−</a:t>
            </a:r>
            <a:r>
              <a:rPr lang="en-US" sz="1700" dirty="0">
                <a:latin typeface="Open Sans"/>
              </a:rPr>
              <a:t>1</a:t>
            </a:r>
            <a:r>
              <a:rPr lang="en-US" dirty="0">
                <a:latin typeface="Open Sans"/>
              </a:rPr>
              <a:t> + </a:t>
            </a:r>
            <a:r>
              <a:rPr lang="en-US" i="1" dirty="0" err="1">
                <a:latin typeface="Open Sans"/>
              </a:rPr>
              <a:t>r</a:t>
            </a:r>
            <a:r>
              <a:rPr lang="en-US" sz="1700" i="1" dirty="0" err="1">
                <a:latin typeface="Open Sans"/>
              </a:rPr>
              <a:t>n</a:t>
            </a:r>
            <a:r>
              <a:rPr lang="en-US" i="1" dirty="0">
                <a:latin typeface="Open Sans"/>
              </a:rPr>
              <a:t>        </a:t>
            </a:r>
            <a:r>
              <a:rPr lang="en-US" dirty="0">
                <a:latin typeface="Open Sans"/>
              </a:rPr>
              <a:t>0 ≤ </a:t>
            </a:r>
            <a:r>
              <a:rPr lang="en-US" i="1" dirty="0" err="1">
                <a:latin typeface="Open Sans"/>
              </a:rPr>
              <a:t>rn</a:t>
            </a:r>
            <a:r>
              <a:rPr lang="en-US" i="1" dirty="0">
                <a:latin typeface="Open Sans"/>
              </a:rPr>
              <a:t> &lt; r</a:t>
            </a:r>
            <a:r>
              <a:rPr lang="en-US" sz="1700" i="1" dirty="0">
                <a:latin typeface="Open Sans"/>
              </a:rPr>
              <a:t>n</a:t>
            </a:r>
            <a:r>
              <a:rPr lang="en-US" dirty="0">
                <a:latin typeface="Open Sans"/>
              </a:rPr>
              <a:t>−</a:t>
            </a:r>
            <a:r>
              <a:rPr lang="en-US" sz="1700" dirty="0">
                <a:latin typeface="Open Sans"/>
              </a:rPr>
              <a:t>1</a:t>
            </a:r>
            <a:r>
              <a:rPr lang="en-US" i="1" dirty="0">
                <a:latin typeface="Open Sans"/>
              </a:rPr>
              <a:t>,</a:t>
            </a:r>
          </a:p>
          <a:p>
            <a:pPr marL="515938"/>
            <a:r>
              <a:rPr lang="en-US" i="1" dirty="0">
                <a:latin typeface="Open Sans"/>
              </a:rPr>
              <a:t>r</a:t>
            </a:r>
            <a:r>
              <a:rPr lang="en-US" sz="1700" i="1" dirty="0">
                <a:latin typeface="Open Sans"/>
              </a:rPr>
              <a:t>n</a:t>
            </a:r>
            <a:r>
              <a:rPr lang="en-US" dirty="0">
                <a:latin typeface="Open Sans"/>
              </a:rPr>
              <a:t>−1 = </a:t>
            </a:r>
            <a:r>
              <a:rPr lang="en-US" i="1" dirty="0" err="1">
                <a:latin typeface="Open Sans"/>
              </a:rPr>
              <a:t>r</a:t>
            </a:r>
            <a:r>
              <a:rPr lang="en-US" sz="1700" i="1" dirty="0" err="1">
                <a:latin typeface="Open Sans"/>
              </a:rPr>
              <a:t>n</a:t>
            </a:r>
            <a:r>
              <a:rPr lang="en-US" sz="1700" i="1" dirty="0">
                <a:latin typeface="Open Sans"/>
              </a:rPr>
              <a:t> </a:t>
            </a:r>
            <a:r>
              <a:rPr lang="en-US" i="1" dirty="0">
                <a:latin typeface="Open Sans"/>
              </a:rPr>
              <a:t>q</a:t>
            </a:r>
            <a:r>
              <a:rPr lang="en-US" sz="1700" i="1" dirty="0">
                <a:latin typeface="Open Sans"/>
              </a:rPr>
              <a:t>n</a:t>
            </a:r>
            <a:r>
              <a:rPr lang="en-US" i="1" dirty="0">
                <a:latin typeface="Open Sans"/>
              </a:rPr>
              <a:t>.</a:t>
            </a:r>
          </a:p>
          <a:p>
            <a:pPr marL="515938"/>
            <a:endParaRPr lang="en-US" i="1" dirty="0">
              <a:latin typeface="Open Sans"/>
            </a:endParaRPr>
          </a:p>
          <a:p>
            <a:r>
              <a:rPr lang="en-US" dirty="0">
                <a:latin typeface="Open Sans"/>
              </a:rPr>
              <a:t>Furthermore,</a:t>
            </a:r>
          </a:p>
          <a:p>
            <a:r>
              <a:rPr lang="en-US" dirty="0">
                <a:latin typeface="Open Sans"/>
              </a:rPr>
              <a:t>it follows from Lemma 1 that</a:t>
            </a:r>
          </a:p>
          <a:p>
            <a:r>
              <a:rPr lang="pt-BR" dirty="0">
                <a:latin typeface="Open Sans"/>
              </a:rPr>
              <a:t>     gcd(</a:t>
            </a:r>
            <a:r>
              <a:rPr lang="pt-BR" i="1" dirty="0">
                <a:latin typeface="Open Sans"/>
              </a:rPr>
              <a:t>a, b</a:t>
            </a:r>
            <a:r>
              <a:rPr lang="pt-BR" dirty="0">
                <a:latin typeface="Open Sans"/>
              </a:rPr>
              <a:t>) = gcd(</a:t>
            </a:r>
            <a:r>
              <a:rPr lang="pt-BR" i="1" dirty="0">
                <a:latin typeface="Open Sans"/>
              </a:rPr>
              <a:t>r</a:t>
            </a:r>
            <a:r>
              <a:rPr lang="pt-BR" dirty="0">
                <a:latin typeface="Open Sans"/>
              </a:rPr>
              <a:t>0</a:t>
            </a:r>
            <a:r>
              <a:rPr lang="pt-BR" i="1" dirty="0">
                <a:latin typeface="Open Sans"/>
              </a:rPr>
              <a:t>, r</a:t>
            </a:r>
            <a:r>
              <a:rPr lang="pt-BR" dirty="0">
                <a:latin typeface="Open Sans"/>
              </a:rPr>
              <a:t>1) = gcd(</a:t>
            </a:r>
            <a:r>
              <a:rPr lang="pt-BR" i="1" dirty="0">
                <a:latin typeface="Open Sans"/>
              </a:rPr>
              <a:t>r</a:t>
            </a:r>
            <a:r>
              <a:rPr lang="pt-BR" dirty="0">
                <a:latin typeface="Open Sans"/>
              </a:rPr>
              <a:t>1</a:t>
            </a:r>
            <a:r>
              <a:rPr lang="pt-BR" i="1" dirty="0">
                <a:latin typeface="Open Sans"/>
              </a:rPr>
              <a:t>, r</a:t>
            </a:r>
            <a:r>
              <a:rPr lang="pt-BR" dirty="0">
                <a:latin typeface="Open Sans"/>
              </a:rPr>
              <a:t>2) = ⋯ = gcd(</a:t>
            </a:r>
            <a:r>
              <a:rPr lang="pt-BR" i="1" dirty="0">
                <a:latin typeface="Open Sans"/>
              </a:rPr>
              <a:t>rn</a:t>
            </a:r>
            <a:r>
              <a:rPr lang="pt-BR" dirty="0">
                <a:latin typeface="Open Sans"/>
              </a:rPr>
              <a:t>−2</a:t>
            </a:r>
            <a:r>
              <a:rPr lang="pt-BR" i="1" dirty="0">
                <a:latin typeface="Open Sans"/>
              </a:rPr>
              <a:t>, rn</a:t>
            </a:r>
            <a:r>
              <a:rPr lang="pt-BR" dirty="0">
                <a:latin typeface="Open Sans"/>
              </a:rPr>
              <a:t>−1)</a:t>
            </a:r>
          </a:p>
          <a:p>
            <a:r>
              <a:rPr lang="en-US" dirty="0">
                <a:latin typeface="Open Sans"/>
              </a:rPr>
              <a:t>     = </a:t>
            </a:r>
            <a:r>
              <a:rPr lang="en-US" dirty="0" err="1">
                <a:latin typeface="Open Sans"/>
              </a:rPr>
              <a:t>gcd</a:t>
            </a:r>
            <a:r>
              <a:rPr lang="en-US" dirty="0">
                <a:latin typeface="Open Sans"/>
              </a:rPr>
              <a:t>(</a:t>
            </a:r>
            <a:r>
              <a:rPr lang="en-US" i="1" dirty="0">
                <a:latin typeface="Open Sans"/>
              </a:rPr>
              <a:t>rn</a:t>
            </a:r>
            <a:r>
              <a:rPr lang="en-US" dirty="0">
                <a:latin typeface="Open Sans"/>
              </a:rPr>
              <a:t>−1</a:t>
            </a:r>
            <a:r>
              <a:rPr lang="en-US" i="1" dirty="0">
                <a:latin typeface="Open Sans"/>
              </a:rPr>
              <a:t>, </a:t>
            </a:r>
            <a:r>
              <a:rPr lang="en-US" i="1" dirty="0" err="1">
                <a:latin typeface="Open Sans"/>
              </a:rPr>
              <a:t>rn</a:t>
            </a:r>
            <a:r>
              <a:rPr lang="en-US" dirty="0">
                <a:latin typeface="Open Sans"/>
              </a:rPr>
              <a:t>) = </a:t>
            </a:r>
            <a:r>
              <a:rPr lang="en-US" dirty="0" err="1">
                <a:latin typeface="Open Sans"/>
              </a:rPr>
              <a:t>gcd</a:t>
            </a:r>
            <a:r>
              <a:rPr lang="en-US" dirty="0">
                <a:latin typeface="Open Sans"/>
              </a:rPr>
              <a:t> (</a:t>
            </a:r>
            <a:r>
              <a:rPr lang="en-US" i="1" dirty="0" err="1">
                <a:latin typeface="Open Sans"/>
              </a:rPr>
              <a:t>rn</a:t>
            </a:r>
            <a:r>
              <a:rPr lang="en-US" i="1" dirty="0">
                <a:latin typeface="Open Sans"/>
              </a:rPr>
              <a:t>, </a:t>
            </a:r>
            <a:r>
              <a:rPr lang="en-US" dirty="0">
                <a:latin typeface="Open Sans"/>
              </a:rPr>
              <a:t>0) = </a:t>
            </a:r>
            <a:r>
              <a:rPr lang="en-US" i="1" dirty="0" err="1">
                <a:latin typeface="Open Sans"/>
              </a:rPr>
              <a:t>rn</a:t>
            </a:r>
            <a:r>
              <a:rPr lang="en-US" i="1" dirty="0">
                <a:latin typeface="Open Sans"/>
              </a:rPr>
              <a:t>.</a:t>
            </a:r>
            <a:endParaRPr lang="en-US" dirty="0">
              <a:latin typeface="Open San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B71C5D-4764-4FAE-B60B-78989E3D3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407" y="839788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chemeClr val="accent1"/>
                </a:solidFill>
                <a:latin typeface="Open Sans"/>
              </a:rPr>
              <a:t>The Euclidean Algorithm</a:t>
            </a:r>
          </a:p>
        </p:txBody>
      </p:sp>
    </p:spTree>
    <p:extLst>
      <p:ext uri="{BB962C8B-B14F-4D97-AF65-F5344CB8AC3E}">
        <p14:creationId xmlns:p14="http://schemas.microsoft.com/office/powerpoint/2010/main" val="936709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F1B61-C914-4BF2-8E89-7332528F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517541-4627-406D-8284-F3A75341E64C}"/>
              </a:ext>
            </a:extLst>
          </p:cNvPr>
          <p:cNvSpPr/>
          <p:nvPr/>
        </p:nvSpPr>
        <p:spPr>
          <a:xfrm>
            <a:off x="1479666" y="2451345"/>
            <a:ext cx="8894618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2000" b="1" dirty="0">
                <a:solidFill>
                  <a:schemeClr val="accent1"/>
                </a:solidFill>
                <a:latin typeface="Open Sans"/>
              </a:rPr>
              <a:t>Example :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Find the greatest common divisor of 414 and 662 using the Euclidean algorithm.</a:t>
            </a:r>
          </a:p>
          <a:p>
            <a:pPr algn="just">
              <a:spcBef>
                <a:spcPts val="600"/>
              </a:spcBef>
            </a:pPr>
            <a:endParaRPr lang="en-US" sz="2000" dirty="0">
              <a:solidFill>
                <a:srgbClr val="000000"/>
              </a:solidFill>
              <a:latin typeface="Open Sans"/>
            </a:endParaRPr>
          </a:p>
          <a:p>
            <a:pPr algn="just">
              <a:spcBef>
                <a:spcPts val="600"/>
              </a:spcBef>
            </a:pPr>
            <a:r>
              <a:rPr lang="en-US" sz="2000" b="1" i="1" dirty="0">
                <a:solidFill>
                  <a:srgbClr val="00B050"/>
                </a:solidFill>
                <a:latin typeface="Open Sans"/>
              </a:rPr>
              <a:t>Solution: 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Successive uses of the division algorithm give: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   662 = 414 ⋅ 1 + 248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   414 = 248 ⋅ 1 + 166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   248 = 166 ⋅ 1 + 82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   166 = 82 ⋅ 2 + 2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     82 = 2 ⋅ 41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.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Hence, </a:t>
            </a:r>
            <a:r>
              <a:rPr lang="en-US" sz="2000" dirty="0" err="1">
                <a:solidFill>
                  <a:srgbClr val="000000"/>
                </a:solidFill>
                <a:latin typeface="Open Sans"/>
              </a:rPr>
              <a:t>gcd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(414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662) = 2, because 2 is the last nonzero remainder.</a:t>
            </a:r>
            <a:endParaRPr lang="en-US" sz="2000" dirty="0">
              <a:latin typeface="Open San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173EDF9-7335-4F1B-A282-72C484A37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407" y="839788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chemeClr val="accent1"/>
                </a:solidFill>
                <a:latin typeface="Open Sans"/>
              </a:rPr>
              <a:t>The Euclidean Algorithm</a:t>
            </a:r>
          </a:p>
        </p:txBody>
      </p:sp>
    </p:spTree>
    <p:extLst>
      <p:ext uri="{BB962C8B-B14F-4D97-AF65-F5344CB8AC3E}">
        <p14:creationId xmlns:p14="http://schemas.microsoft.com/office/powerpoint/2010/main" val="3805026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45AF1-7322-4B2D-AF09-FB5FFA7B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AAC7AE-5B95-4A0D-AF97-73E4A6ED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407" y="839788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chemeClr val="accent1"/>
                </a:solidFill>
                <a:latin typeface="Open Sans"/>
              </a:rPr>
              <a:t>The Euclidean Algorithm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14E396-E0CB-40F2-9302-1F0F629A775D}"/>
              </a:ext>
            </a:extLst>
          </p:cNvPr>
          <p:cNvSpPr/>
          <p:nvPr/>
        </p:nvSpPr>
        <p:spPr>
          <a:xfrm>
            <a:off x="1812275" y="2495798"/>
            <a:ext cx="49097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Open Sans"/>
              </a:rPr>
              <a:t>Pseudocode The Euclidean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FDD18D-5261-4271-86FA-D5BD76D5E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858" y="3246591"/>
            <a:ext cx="5098577" cy="36562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36249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13CE-C288-4E76-A46D-A84839D7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163" y="839788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chemeClr val="accent1"/>
                </a:solidFill>
                <a:latin typeface="Open Sans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66E76-3E6B-4A5B-AA5A-D4855782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643448"/>
            <a:ext cx="6982691" cy="3208712"/>
          </a:xfrm>
        </p:spPr>
        <p:txBody>
          <a:bodyPr/>
          <a:lstStyle/>
          <a:p>
            <a:pPr algn="just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"/>
              </a:rPr>
              <a:t>Division of an integer by a positive integer produces a quotient and a remainder.</a:t>
            </a:r>
          </a:p>
          <a:p>
            <a:pPr algn="just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"/>
              </a:rPr>
              <a:t>Working with these remainders leads to modular arithmetic, which plays an important role in mathematics and which is used throughout computer science. </a:t>
            </a:r>
          </a:p>
          <a:p>
            <a:pPr algn="just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"/>
              </a:rPr>
              <a:t>Some important applications of modular arithmetic including generating pseudorandom numbers, assigning computer memory locations to files, constructing check digits, and encrypting messages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888FA-3915-4878-95F3-3CF755EFE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6806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6938E-0605-47EB-AA3E-DF4F7DA05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>
                <a:solidFill>
                  <a:schemeClr val="accent1"/>
                </a:solidFill>
                <a:latin typeface="Open Sans"/>
              </a:rPr>
              <a:t>gcds</a:t>
            </a:r>
            <a:r>
              <a:rPr lang="en-US" sz="3000" dirty="0">
                <a:solidFill>
                  <a:schemeClr val="accent1"/>
                </a:solidFill>
                <a:latin typeface="Open Sans"/>
              </a:rPr>
              <a:t> as Linear Combinations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7E68A-FB60-42D0-BD8C-069861DE5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A344CD-7178-4020-BBD7-190054AFC70C}"/>
              </a:ext>
            </a:extLst>
          </p:cNvPr>
          <p:cNvSpPr/>
          <p:nvPr/>
        </p:nvSpPr>
        <p:spPr>
          <a:xfrm>
            <a:off x="1423988" y="2386399"/>
            <a:ext cx="8867168" cy="112338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2200" b="1" dirty="0">
                <a:solidFill>
                  <a:schemeClr val="accent1"/>
                </a:solidFill>
                <a:latin typeface="Open Sans"/>
              </a:rPr>
              <a:t>Theorem 6 </a:t>
            </a:r>
          </a:p>
          <a:p>
            <a:pPr algn="just">
              <a:spcBef>
                <a:spcPts val="600"/>
              </a:spcBef>
            </a:pPr>
            <a:r>
              <a:rPr lang="en-US" sz="2000" b="1" dirty="0" err="1">
                <a:solidFill>
                  <a:schemeClr val="accent1"/>
                </a:solidFill>
                <a:latin typeface="Open Sans"/>
              </a:rPr>
              <a:t>Bezout’s</a:t>
            </a:r>
            <a:r>
              <a:rPr lang="en-US" sz="2000" b="1" dirty="0">
                <a:solidFill>
                  <a:schemeClr val="accent1"/>
                </a:solidFill>
                <a:latin typeface="Open Sans"/>
              </a:rPr>
              <a:t> Theorem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If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are positive integers, then there exist integers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s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t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such that </a:t>
            </a:r>
            <a:r>
              <a:rPr lang="en-US" sz="2000" dirty="0" err="1">
                <a:solidFill>
                  <a:srgbClr val="000000"/>
                </a:solidFill>
                <a:latin typeface="Open Sans"/>
              </a:rPr>
              <a:t>gcd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a, b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= 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sa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tb.</a:t>
            </a:r>
            <a:endParaRPr lang="en-US" sz="2000" dirty="0">
              <a:latin typeface="Open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C30E04-A863-49A8-8247-9C23C2F490D1}"/>
              </a:ext>
            </a:extLst>
          </p:cNvPr>
          <p:cNvSpPr/>
          <p:nvPr/>
        </p:nvSpPr>
        <p:spPr>
          <a:xfrm>
            <a:off x="1423988" y="3772725"/>
            <a:ext cx="8804735" cy="16312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accent1"/>
                </a:solidFill>
                <a:latin typeface="Open Sans"/>
              </a:rPr>
              <a:t>Definition 6 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Open Sans"/>
              </a:rPr>
              <a:t>If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are positive integers, then integers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s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t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such that </a:t>
            </a:r>
          </a:p>
          <a:p>
            <a:pPr algn="just"/>
            <a:r>
              <a:rPr lang="en-US" sz="2000" dirty="0" err="1">
                <a:solidFill>
                  <a:srgbClr val="000000"/>
                </a:solidFill>
                <a:latin typeface="Open Sans"/>
              </a:rPr>
              <a:t>gcd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a, b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= 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sa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tb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are called </a:t>
            </a:r>
            <a:r>
              <a:rPr lang="en-US" sz="2000" i="1" dirty="0" err="1">
                <a:solidFill>
                  <a:srgbClr val="FF0000"/>
                </a:solidFill>
                <a:latin typeface="Open Sans"/>
              </a:rPr>
              <a:t>Bezout</a:t>
            </a:r>
            <a:r>
              <a:rPr lang="en-US" sz="2000" i="1" dirty="0">
                <a:solidFill>
                  <a:srgbClr val="FF0000"/>
                </a:solidFill>
                <a:latin typeface="Open Sans"/>
              </a:rPr>
              <a:t> coefficients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of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Open Sans"/>
              </a:rPr>
              <a:t>(after ´ Etienne </a:t>
            </a:r>
            <a:r>
              <a:rPr lang="en-US" sz="2000" dirty="0" err="1">
                <a:solidFill>
                  <a:srgbClr val="000000"/>
                </a:solidFill>
                <a:latin typeface="Open Sans"/>
              </a:rPr>
              <a:t>B´ezout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a French mathematician of the eighteenth century). Also, the equation </a:t>
            </a:r>
            <a:r>
              <a:rPr lang="en-US" sz="2000" dirty="0" err="1">
                <a:solidFill>
                  <a:srgbClr val="000000"/>
                </a:solidFill>
                <a:latin typeface="Open Sans"/>
              </a:rPr>
              <a:t>gcd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a, b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= 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sa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tb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is called </a:t>
            </a:r>
            <a:r>
              <a:rPr lang="en-US" sz="2000" i="1" dirty="0" err="1">
                <a:solidFill>
                  <a:srgbClr val="FF0000"/>
                </a:solidFill>
                <a:latin typeface="Open Sans"/>
              </a:rPr>
              <a:t>Bezout’s</a:t>
            </a:r>
            <a:r>
              <a:rPr lang="en-US" sz="2000" i="1" dirty="0">
                <a:solidFill>
                  <a:srgbClr val="FF0000"/>
                </a:solidFill>
                <a:latin typeface="Open Sans"/>
              </a:rPr>
              <a:t> identity</a:t>
            </a:r>
            <a:r>
              <a:rPr lang="en-US" sz="2000" dirty="0">
                <a:solidFill>
                  <a:srgbClr val="FF0000"/>
                </a:solidFill>
                <a:latin typeface="Open Sans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4B0BE9-3051-466B-A824-794D0B186B2E}"/>
              </a:ext>
            </a:extLst>
          </p:cNvPr>
          <p:cNvSpPr/>
          <p:nvPr/>
        </p:nvSpPr>
        <p:spPr>
          <a:xfrm>
            <a:off x="1486421" y="5666883"/>
            <a:ext cx="88047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Open Sans"/>
              </a:rPr>
              <a:t>Example :</a:t>
            </a:r>
          </a:p>
          <a:p>
            <a:pPr algn="just"/>
            <a:r>
              <a:rPr lang="en-US" sz="2000" dirty="0">
                <a:latin typeface="Open Sans"/>
              </a:rPr>
              <a:t>Express </a:t>
            </a:r>
            <a:r>
              <a:rPr lang="en-US" sz="2000" dirty="0" err="1">
                <a:latin typeface="Open Sans"/>
              </a:rPr>
              <a:t>gcd</a:t>
            </a:r>
            <a:r>
              <a:rPr lang="en-US" sz="2000" dirty="0">
                <a:latin typeface="Open Sans"/>
              </a:rPr>
              <a:t>(252</a:t>
            </a:r>
            <a:r>
              <a:rPr lang="en-US" sz="2000" i="1" dirty="0">
                <a:latin typeface="Open Sans"/>
              </a:rPr>
              <a:t>, </a:t>
            </a:r>
            <a:r>
              <a:rPr lang="en-US" sz="2000" dirty="0">
                <a:latin typeface="Open Sans"/>
              </a:rPr>
              <a:t>198) = 18 as a linear combination of 252 and 198 by working backwards through the steps of the Euclidean algorithm.</a:t>
            </a:r>
          </a:p>
        </p:txBody>
      </p:sp>
    </p:spTree>
    <p:extLst>
      <p:ext uri="{BB962C8B-B14F-4D97-AF65-F5344CB8AC3E}">
        <p14:creationId xmlns:p14="http://schemas.microsoft.com/office/powerpoint/2010/main" val="1987959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807C2-A332-47C5-84B9-23C54B09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7F080C-BEB0-4134-88E9-4091FC4FA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538" y="839788"/>
            <a:ext cx="6591300" cy="1260475"/>
          </a:xfrm>
        </p:spPr>
        <p:txBody>
          <a:bodyPr/>
          <a:lstStyle/>
          <a:p>
            <a:r>
              <a:rPr lang="en-US" sz="3000" dirty="0" err="1">
                <a:solidFill>
                  <a:schemeClr val="accent1"/>
                </a:solidFill>
                <a:latin typeface="Open Sans"/>
              </a:rPr>
              <a:t>gcds</a:t>
            </a:r>
            <a:r>
              <a:rPr lang="en-US" sz="3000" dirty="0">
                <a:solidFill>
                  <a:schemeClr val="accent1"/>
                </a:solidFill>
                <a:latin typeface="Open Sans"/>
              </a:rPr>
              <a:t> as Linear Combinations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0929F6-FA0E-4E12-BF54-544D01BD53A9}"/>
              </a:ext>
            </a:extLst>
          </p:cNvPr>
          <p:cNvSpPr/>
          <p:nvPr/>
        </p:nvSpPr>
        <p:spPr>
          <a:xfrm>
            <a:off x="1423989" y="2156966"/>
            <a:ext cx="886716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00B050"/>
                </a:solidFill>
                <a:latin typeface="Open Sans"/>
              </a:rPr>
              <a:t>Solution: </a:t>
            </a:r>
          </a:p>
          <a:p>
            <a:r>
              <a:rPr lang="en-US" sz="2000" dirty="0">
                <a:solidFill>
                  <a:srgbClr val="000000"/>
                </a:solidFill>
                <a:latin typeface="Open Sans"/>
              </a:rPr>
              <a:t>To show that </a:t>
            </a:r>
            <a:r>
              <a:rPr lang="en-US" sz="2000" dirty="0" err="1">
                <a:solidFill>
                  <a:srgbClr val="000000"/>
                </a:solidFill>
                <a:latin typeface="Open Sans"/>
              </a:rPr>
              <a:t>gcd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(252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198) = 18, the Euclidean algorithm uses these divisions:</a:t>
            </a:r>
          </a:p>
          <a:p>
            <a:pPr marL="681038"/>
            <a:r>
              <a:rPr lang="en-US" sz="2000" dirty="0">
                <a:solidFill>
                  <a:srgbClr val="000000"/>
                </a:solidFill>
                <a:latin typeface="Open Sans"/>
              </a:rPr>
              <a:t>252 = 198 ⋅ 1 + 54</a:t>
            </a:r>
          </a:p>
          <a:p>
            <a:pPr marL="681038"/>
            <a:r>
              <a:rPr lang="en-US" sz="2000" dirty="0">
                <a:solidFill>
                  <a:srgbClr val="000000"/>
                </a:solidFill>
                <a:latin typeface="Open Sans"/>
              </a:rPr>
              <a:t>198 = 54 ⋅ 3 + 36</a:t>
            </a:r>
          </a:p>
          <a:p>
            <a:pPr marL="681038"/>
            <a:r>
              <a:rPr lang="en-US" sz="2000" dirty="0">
                <a:solidFill>
                  <a:srgbClr val="000000"/>
                </a:solidFill>
                <a:latin typeface="Open Sans"/>
              </a:rPr>
              <a:t>54 = 36 ⋅ 1 + 18</a:t>
            </a:r>
          </a:p>
          <a:p>
            <a:pPr marL="681038"/>
            <a:r>
              <a:rPr lang="en-US" sz="2000" dirty="0">
                <a:solidFill>
                  <a:srgbClr val="000000"/>
                </a:solidFill>
                <a:latin typeface="Open Sans"/>
              </a:rPr>
              <a:t>36 = 18 ⋅ 2 + 0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.</a:t>
            </a:r>
            <a:endParaRPr lang="en-US" sz="2000" dirty="0">
              <a:latin typeface="Open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2AD03C-0DF8-4D13-94E1-5E5AADCA9D49}"/>
              </a:ext>
            </a:extLst>
          </p:cNvPr>
          <p:cNvSpPr/>
          <p:nvPr/>
        </p:nvSpPr>
        <p:spPr>
          <a:xfrm>
            <a:off x="1423989" y="4403735"/>
            <a:ext cx="8285276" cy="2823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sz="2000" dirty="0">
                <a:latin typeface="Open Sans"/>
              </a:rPr>
              <a:t>We find that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latin typeface="Open Sans"/>
              </a:rPr>
              <a:t>         18 = 54 − 1 ⋅ 36</a:t>
            </a:r>
            <a:r>
              <a:rPr lang="en-US" sz="2000" i="1" dirty="0">
                <a:latin typeface="Open Sans"/>
              </a:rPr>
              <a:t>.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latin typeface="Open Sans"/>
              </a:rPr>
              <a:t>The second division tells us that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latin typeface="Open Sans"/>
              </a:rPr>
              <a:t>         36 = 198 − 3 ⋅ 54</a:t>
            </a:r>
            <a:r>
              <a:rPr lang="en-US" sz="2000" i="1" dirty="0">
                <a:latin typeface="Open Sans"/>
              </a:rPr>
              <a:t>.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latin typeface="Open Sans"/>
              </a:rPr>
              <a:t>         18 = 54 − 1 ⋅ 36 = 54 − 1 ⋅ (198 − 3 ⋅ 54) = 4 ⋅ 54 − 1 ⋅ 198</a:t>
            </a:r>
            <a:r>
              <a:rPr lang="en-US" sz="2000" i="1" dirty="0">
                <a:latin typeface="Open Sans"/>
              </a:rPr>
              <a:t>.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latin typeface="Open Sans"/>
              </a:rPr>
              <a:t>         54 = 252 − 1 ⋅ 198</a:t>
            </a:r>
            <a:r>
              <a:rPr lang="en-US" sz="2000" i="1" dirty="0">
                <a:latin typeface="Open Sans"/>
              </a:rPr>
              <a:t>.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latin typeface="Open Sans"/>
              </a:rPr>
              <a:t>         18 = 4 ⋅ (252 − 1 ⋅ 198) − 1 ⋅ 198 = 4 ⋅ 252 − 5 ⋅ 198</a:t>
            </a:r>
            <a:r>
              <a:rPr lang="en-US" sz="2000" i="1" dirty="0">
                <a:latin typeface="Open Sans"/>
              </a:rPr>
              <a:t>,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latin typeface="Open Sans"/>
              </a:rPr>
              <a:t>completing the solution.</a:t>
            </a:r>
          </a:p>
        </p:txBody>
      </p:sp>
    </p:spTree>
    <p:extLst>
      <p:ext uri="{BB962C8B-B14F-4D97-AF65-F5344CB8AC3E}">
        <p14:creationId xmlns:p14="http://schemas.microsoft.com/office/powerpoint/2010/main" val="3816304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948B9-A7AC-4C5D-8F98-FF3E13F84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9E1336-0901-498B-A362-D4054EAB4753}"/>
              </a:ext>
            </a:extLst>
          </p:cNvPr>
          <p:cNvSpPr/>
          <p:nvPr/>
        </p:nvSpPr>
        <p:spPr>
          <a:xfrm>
            <a:off x="1408230" y="2420613"/>
            <a:ext cx="8978178" cy="81560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2200" b="1" dirty="0">
                <a:solidFill>
                  <a:schemeClr val="accent1"/>
                </a:solidFill>
                <a:latin typeface="Open Sans"/>
              </a:rPr>
              <a:t>Lemma 2 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If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c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are positive integers such that </a:t>
            </a:r>
            <a:r>
              <a:rPr lang="en-US" sz="2000" dirty="0" err="1">
                <a:solidFill>
                  <a:srgbClr val="000000"/>
                </a:solidFill>
                <a:latin typeface="Open Sans"/>
              </a:rPr>
              <a:t>gcd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a, b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= 1 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∣ 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bc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then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∣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c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.</a:t>
            </a:r>
            <a:endParaRPr lang="en-US" sz="2000" dirty="0">
              <a:latin typeface="Open San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4269CC-22E3-4074-8609-FACFF42AE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538" y="839788"/>
            <a:ext cx="6591300" cy="1260475"/>
          </a:xfrm>
        </p:spPr>
        <p:txBody>
          <a:bodyPr/>
          <a:lstStyle/>
          <a:p>
            <a:r>
              <a:rPr lang="en-US" sz="3000" dirty="0" err="1">
                <a:solidFill>
                  <a:schemeClr val="accent1"/>
                </a:solidFill>
                <a:latin typeface="Open Sans"/>
              </a:rPr>
              <a:t>gcds</a:t>
            </a:r>
            <a:r>
              <a:rPr lang="en-US" sz="3000" dirty="0">
                <a:solidFill>
                  <a:schemeClr val="accent1"/>
                </a:solidFill>
                <a:latin typeface="Open Sans"/>
              </a:rPr>
              <a:t> as Linear Combinations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66742D-5763-4DBF-B0F1-5D296F60DE26}"/>
              </a:ext>
            </a:extLst>
          </p:cNvPr>
          <p:cNvSpPr/>
          <p:nvPr/>
        </p:nvSpPr>
        <p:spPr>
          <a:xfrm>
            <a:off x="1408230" y="3438234"/>
            <a:ext cx="891617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i="1" dirty="0">
                <a:solidFill>
                  <a:schemeClr val="accent1"/>
                </a:solidFill>
                <a:latin typeface="Open Sans"/>
              </a:rPr>
              <a:t>Proof: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Open Sans"/>
              </a:rPr>
              <a:t>Because </a:t>
            </a:r>
            <a:r>
              <a:rPr lang="en-US" sz="2000" dirty="0" err="1">
                <a:solidFill>
                  <a:srgbClr val="000000"/>
                </a:solidFill>
                <a:latin typeface="Open Sans"/>
              </a:rPr>
              <a:t>gcd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a, b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=1, by </a:t>
            </a:r>
            <a:r>
              <a:rPr lang="en-US" sz="2000" dirty="0" err="1">
                <a:solidFill>
                  <a:srgbClr val="000000"/>
                </a:solidFill>
                <a:latin typeface="Open Sans"/>
              </a:rPr>
              <a:t>Bezout’s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 theorem there are integers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s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t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such that 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sa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tb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= 1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. 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Open Sans"/>
              </a:rPr>
              <a:t>Multiplying both sides of this equation by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c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we obtain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sac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tbc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=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c. 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Open Sans"/>
              </a:rPr>
              <a:t>By part 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ii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of that theorem,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∣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tbc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.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Open Sans"/>
              </a:rPr>
              <a:t>Because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∣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sac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∣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tbc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by part (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i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of that theorem, we conclude that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divides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sac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tbc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. 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Open Sans"/>
              </a:rPr>
              <a:t>Because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sac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tbc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=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c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we conclude that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∣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c.</a:t>
            </a:r>
            <a:endParaRPr lang="en-US" sz="20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73898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ADC16-0E3D-4E39-B782-D4A514B74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D41EC9-791F-4627-9DEE-B607F80EC03A}"/>
              </a:ext>
            </a:extLst>
          </p:cNvPr>
          <p:cNvSpPr/>
          <p:nvPr/>
        </p:nvSpPr>
        <p:spPr>
          <a:xfrm>
            <a:off x="1423989" y="4168517"/>
            <a:ext cx="8950295" cy="25545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Open Sans"/>
              </a:rPr>
              <a:t>Theorem 7 :</a:t>
            </a:r>
          </a:p>
          <a:p>
            <a:r>
              <a:rPr lang="en-US" sz="2000" dirty="0">
                <a:solidFill>
                  <a:srgbClr val="000000"/>
                </a:solidFill>
                <a:latin typeface="Open Sans"/>
              </a:rPr>
              <a:t>Let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be a positive integer and let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c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be integers. If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ac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≡ 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bc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(mod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and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Open Sans"/>
              </a:rPr>
              <a:t>gcd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c,m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= 1, then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≡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(mod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).</a:t>
            </a:r>
          </a:p>
          <a:p>
            <a:endParaRPr lang="en-US" sz="2000" dirty="0">
              <a:solidFill>
                <a:srgbClr val="000000"/>
              </a:solidFill>
              <a:latin typeface="Open Sans"/>
            </a:endParaRPr>
          </a:p>
          <a:p>
            <a:r>
              <a:rPr lang="en-US" sz="2000" b="1" i="1" dirty="0">
                <a:solidFill>
                  <a:schemeClr val="accent1"/>
                </a:solidFill>
                <a:latin typeface="Open Sans"/>
              </a:rPr>
              <a:t>Proof: </a:t>
            </a:r>
          </a:p>
          <a:p>
            <a:r>
              <a:rPr lang="en-US" sz="2000" dirty="0">
                <a:solidFill>
                  <a:srgbClr val="000000"/>
                </a:solidFill>
                <a:latin typeface="Open Sans"/>
              </a:rPr>
              <a:t>Because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ac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≡ 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bc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(mod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),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∣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ac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− 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bc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=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c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−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.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By Lemma 2, because </a:t>
            </a:r>
            <a:r>
              <a:rPr lang="en-US" sz="2000" dirty="0" err="1">
                <a:solidFill>
                  <a:srgbClr val="000000"/>
                </a:solidFill>
                <a:latin typeface="Open Sans"/>
              </a:rPr>
              <a:t>gcd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c,m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= 1, it follows that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∣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−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. We conclude that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≡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(mod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).</a:t>
            </a:r>
            <a:endParaRPr lang="en-US" sz="2000" dirty="0">
              <a:latin typeface="Open San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836CBC-7D95-4989-AFDD-3E26BA57D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538" y="839788"/>
            <a:ext cx="6591300" cy="1260475"/>
          </a:xfrm>
        </p:spPr>
        <p:txBody>
          <a:bodyPr/>
          <a:lstStyle/>
          <a:p>
            <a:r>
              <a:rPr lang="en-US" sz="3000" dirty="0" err="1">
                <a:solidFill>
                  <a:schemeClr val="accent1"/>
                </a:solidFill>
                <a:latin typeface="Open Sans"/>
              </a:rPr>
              <a:t>gcds</a:t>
            </a:r>
            <a:r>
              <a:rPr lang="en-US" sz="3000" dirty="0">
                <a:solidFill>
                  <a:schemeClr val="accent1"/>
                </a:solidFill>
                <a:latin typeface="Open Sans"/>
              </a:rPr>
              <a:t> as Linear Combinations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1338A7-671B-41E9-A068-B68A4E1948CD}"/>
              </a:ext>
            </a:extLst>
          </p:cNvPr>
          <p:cNvSpPr/>
          <p:nvPr/>
        </p:nvSpPr>
        <p:spPr>
          <a:xfrm>
            <a:off x="1408230" y="2611874"/>
            <a:ext cx="8916178" cy="116955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Open Sans"/>
              </a:rPr>
              <a:t>Lemma 3 </a:t>
            </a:r>
          </a:p>
          <a:p>
            <a:r>
              <a:rPr lang="en-US" sz="2400" dirty="0">
                <a:solidFill>
                  <a:srgbClr val="000000"/>
                </a:solidFill>
                <a:latin typeface="STIXGeneral-Regular"/>
              </a:rPr>
              <a:t>If </a:t>
            </a:r>
            <a:r>
              <a:rPr lang="en-US" sz="2400" i="1" dirty="0">
                <a:solidFill>
                  <a:srgbClr val="000000"/>
                </a:solidFill>
                <a:latin typeface="STIXGeneral-Italic"/>
              </a:rPr>
              <a:t>p </a:t>
            </a:r>
            <a:r>
              <a:rPr lang="en-US" sz="2400" dirty="0">
                <a:solidFill>
                  <a:srgbClr val="000000"/>
                </a:solidFill>
                <a:latin typeface="STIXGeneral-Regular"/>
              </a:rPr>
              <a:t>is a prime and </a:t>
            </a:r>
            <a:r>
              <a:rPr lang="en-US" sz="2400" i="1" dirty="0">
                <a:solidFill>
                  <a:srgbClr val="000000"/>
                </a:solidFill>
                <a:latin typeface="STIXGeneral-Italic"/>
              </a:rPr>
              <a:t>p </a:t>
            </a:r>
            <a:r>
              <a:rPr lang="en-US" sz="2400" dirty="0">
                <a:solidFill>
                  <a:srgbClr val="000000"/>
                </a:solidFill>
                <a:latin typeface="STIXMath-Regular"/>
              </a:rPr>
              <a:t>∣ </a:t>
            </a:r>
            <a:r>
              <a:rPr lang="en-US" sz="2400" i="1" dirty="0">
                <a:solidFill>
                  <a:srgbClr val="000000"/>
                </a:solidFill>
                <a:latin typeface="STIXGeneral-Italic"/>
              </a:rPr>
              <a:t>a</a:t>
            </a:r>
            <a:r>
              <a:rPr lang="en-US" sz="1500" dirty="0">
                <a:solidFill>
                  <a:srgbClr val="000000"/>
                </a:solidFill>
                <a:latin typeface="Open Sans"/>
              </a:rPr>
              <a:t>1</a:t>
            </a:r>
            <a:r>
              <a:rPr lang="en-US" sz="2400" i="1" dirty="0">
                <a:solidFill>
                  <a:srgbClr val="000000"/>
                </a:solidFill>
                <a:latin typeface="STIXGeneral-Italic"/>
              </a:rPr>
              <a:t>a</a:t>
            </a:r>
            <a:r>
              <a:rPr lang="en-US" sz="1500" dirty="0">
                <a:solidFill>
                  <a:srgbClr val="000000"/>
                </a:solidFill>
                <a:latin typeface="STIXGeneral-Regular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STIXMathScript-Regular"/>
              </a:rPr>
              <a:t>⋯</a:t>
            </a:r>
            <a:r>
              <a:rPr lang="en-US" sz="2400" i="1" dirty="0">
                <a:solidFill>
                  <a:srgbClr val="000000"/>
                </a:solidFill>
                <a:latin typeface="STIXGeneral-Italic"/>
              </a:rPr>
              <a:t>a</a:t>
            </a:r>
            <a:r>
              <a:rPr lang="en-US" sz="1500" i="1" dirty="0">
                <a:solidFill>
                  <a:srgbClr val="000000"/>
                </a:solidFill>
                <a:latin typeface="Open Sans"/>
              </a:rPr>
              <a:t>n</a:t>
            </a:r>
            <a:r>
              <a:rPr lang="en-US" sz="2400" dirty="0">
                <a:solidFill>
                  <a:srgbClr val="000000"/>
                </a:solidFill>
                <a:latin typeface="STIXGeneral-Regular"/>
              </a:rPr>
              <a:t>, where each </a:t>
            </a:r>
            <a:r>
              <a:rPr lang="en-US" sz="2400" i="1" dirty="0">
                <a:solidFill>
                  <a:srgbClr val="000000"/>
                </a:solidFill>
                <a:latin typeface="STIXGeneral-Italic"/>
              </a:rPr>
              <a:t>a</a:t>
            </a:r>
            <a:r>
              <a:rPr lang="en-US" sz="1800" i="1" dirty="0">
                <a:solidFill>
                  <a:srgbClr val="000000"/>
                </a:solidFill>
                <a:latin typeface="STIXGeneral-Italic"/>
              </a:rPr>
              <a:t>i</a:t>
            </a:r>
            <a:r>
              <a:rPr lang="en-US" sz="800" i="1" dirty="0">
                <a:solidFill>
                  <a:srgbClr val="000000"/>
                </a:solidFill>
                <a:latin typeface="STIXGeneral-Italic"/>
              </a:rPr>
              <a:t>  </a:t>
            </a:r>
            <a:r>
              <a:rPr lang="en-US" sz="2400" dirty="0">
                <a:solidFill>
                  <a:srgbClr val="000000"/>
                </a:solidFill>
                <a:latin typeface="STIXGeneral-Regular"/>
              </a:rPr>
              <a:t>is an integer, then </a:t>
            </a:r>
            <a:r>
              <a:rPr lang="en-US" sz="2400" i="1" dirty="0">
                <a:solidFill>
                  <a:srgbClr val="000000"/>
                </a:solidFill>
                <a:latin typeface="STIXGeneral-Italic"/>
              </a:rPr>
              <a:t>p </a:t>
            </a:r>
            <a:r>
              <a:rPr lang="en-US" sz="2400" dirty="0">
                <a:solidFill>
                  <a:srgbClr val="000000"/>
                </a:solidFill>
                <a:latin typeface="STIXMath-Regular"/>
              </a:rPr>
              <a:t>∣ </a:t>
            </a:r>
            <a:r>
              <a:rPr lang="en-US" sz="2400" i="1" dirty="0">
                <a:solidFill>
                  <a:srgbClr val="000000"/>
                </a:solidFill>
                <a:latin typeface="STIXGeneral-Italic"/>
              </a:rPr>
              <a:t>a</a:t>
            </a:r>
            <a:r>
              <a:rPr lang="en-US" sz="1600" i="1" dirty="0">
                <a:solidFill>
                  <a:srgbClr val="000000"/>
                </a:solidFill>
                <a:latin typeface="STIXGeneral-Italic"/>
              </a:rPr>
              <a:t>i</a:t>
            </a:r>
            <a:r>
              <a:rPr lang="en-US" sz="800" i="1" dirty="0">
                <a:solidFill>
                  <a:srgbClr val="000000"/>
                </a:solidFill>
                <a:latin typeface="STIXGeneral-Italic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STIXGeneral-Regular"/>
              </a:rPr>
              <a:t>for some </a:t>
            </a:r>
            <a:r>
              <a:rPr lang="en-US" sz="2400" i="1" dirty="0" err="1">
                <a:solidFill>
                  <a:srgbClr val="000000"/>
                </a:solidFill>
                <a:latin typeface="STIXGeneral-Italic"/>
              </a:rPr>
              <a:t>i</a:t>
            </a:r>
            <a:r>
              <a:rPr lang="en-US" sz="2400" dirty="0">
                <a:solidFill>
                  <a:srgbClr val="000000"/>
                </a:solidFill>
                <a:latin typeface="STIXGeneral-Regular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829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>
            <a:extLst>
              <a:ext uri="{FF2B5EF4-FFF2-40B4-BE49-F238E27FC236}">
                <a16:creationId xmlns:a16="http://schemas.microsoft.com/office/drawing/2014/main" id="{5AB79FC1-0F26-429B-B35D-855D00229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88638" cy="755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Subtitle 2">
            <a:extLst>
              <a:ext uri="{FF2B5EF4-FFF2-40B4-BE49-F238E27FC236}">
                <a16:creationId xmlns:a16="http://schemas.microsoft.com/office/drawing/2014/main" id="{264422D7-9FB9-44A0-85C7-EB85B539708A}"/>
              </a:ext>
            </a:extLst>
          </p:cNvPr>
          <p:cNvSpPr txBox="1">
            <a:spLocks/>
          </p:cNvSpPr>
          <p:nvPr/>
        </p:nvSpPr>
        <p:spPr bwMode="auto">
          <a:xfrm>
            <a:off x="1603375" y="3177381"/>
            <a:ext cx="7481888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87" tIns="52144" rIns="104287" bIns="52144"/>
          <a:lstStyle>
            <a:lvl1pPr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520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520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520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520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Open Sans"/>
              </a:rPr>
              <a:t>Solving Congruences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4B223F-0EDC-4BB2-AB5B-214C744E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7347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E791F-0840-4F7C-8921-CE337382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accent1"/>
                </a:solidFill>
                <a:latin typeface="Open Sans"/>
              </a:rPr>
              <a:t>Linear Congruences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17834-4673-45E3-886F-9742CCE5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8D569D-4084-4163-AE66-FA97A053669C}"/>
              </a:ext>
            </a:extLst>
          </p:cNvPr>
          <p:cNvSpPr/>
          <p:nvPr/>
        </p:nvSpPr>
        <p:spPr>
          <a:xfrm>
            <a:off x="1423989" y="2396293"/>
            <a:ext cx="8850542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Open Sans"/>
              </a:rPr>
              <a:t>Linear congruence : a</a:t>
            </a:r>
            <a:r>
              <a:rPr lang="en-US" sz="2000" dirty="0">
                <a:latin typeface="Open Sans"/>
              </a:rPr>
              <a:t> congruence of the form </a:t>
            </a:r>
            <a:r>
              <a:rPr lang="en-US" sz="2000" i="1" dirty="0">
                <a:latin typeface="Open Sans"/>
              </a:rPr>
              <a:t>ax </a:t>
            </a:r>
            <a:r>
              <a:rPr lang="en-US" sz="2000" dirty="0">
                <a:latin typeface="Open Sans"/>
              </a:rPr>
              <a:t>≡ </a:t>
            </a:r>
            <a:r>
              <a:rPr lang="en-US" sz="2000" i="1" dirty="0">
                <a:latin typeface="Open Sans"/>
              </a:rPr>
              <a:t>b </a:t>
            </a:r>
            <a:r>
              <a:rPr lang="en-US" sz="2000" dirty="0">
                <a:latin typeface="Open Sans"/>
              </a:rPr>
              <a:t>(mod </a:t>
            </a:r>
            <a:r>
              <a:rPr lang="en-US" sz="2000" i="1" dirty="0">
                <a:latin typeface="Open Sans"/>
              </a:rPr>
              <a:t>m</a:t>
            </a:r>
            <a:r>
              <a:rPr lang="en-US" sz="2000" dirty="0">
                <a:latin typeface="Open Sans"/>
              </a:rPr>
              <a:t>)</a:t>
            </a:r>
            <a:r>
              <a:rPr lang="en-US" sz="2000" i="1" dirty="0">
                <a:latin typeface="Open Sans"/>
              </a:rPr>
              <a:t>, </a:t>
            </a:r>
            <a:r>
              <a:rPr lang="en-US" sz="2000" dirty="0">
                <a:latin typeface="Open Sans"/>
              </a:rPr>
              <a:t>where </a:t>
            </a:r>
            <a:r>
              <a:rPr lang="en-US" sz="2000" i="1" dirty="0">
                <a:latin typeface="Open Sans"/>
              </a:rPr>
              <a:t>m </a:t>
            </a:r>
            <a:r>
              <a:rPr lang="en-US" sz="2000" dirty="0">
                <a:latin typeface="Open Sans"/>
              </a:rPr>
              <a:t>is a positive integer,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and </a:t>
            </a:r>
            <a:r>
              <a:rPr lang="en-US" sz="2000" i="1" dirty="0">
                <a:latin typeface="Open Sans"/>
              </a:rPr>
              <a:t>b </a:t>
            </a:r>
            <a:r>
              <a:rPr lang="en-US" sz="2000" dirty="0">
                <a:latin typeface="Open Sans"/>
              </a:rPr>
              <a:t>are integers, and </a:t>
            </a:r>
            <a:r>
              <a:rPr lang="en-US" sz="2000" i="1" dirty="0">
                <a:latin typeface="Open Sans"/>
              </a:rPr>
              <a:t>x </a:t>
            </a:r>
            <a:r>
              <a:rPr lang="en-US" sz="2000" dirty="0">
                <a:latin typeface="Open Sans"/>
              </a:rPr>
              <a:t>is a variable.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E6F062-59F0-43C5-A781-A3ED6005F6FD}"/>
                  </a:ext>
                </a:extLst>
              </p:cNvPr>
              <p:cNvSpPr/>
              <p:nvPr/>
            </p:nvSpPr>
            <p:spPr>
              <a:xfrm>
                <a:off x="1423989" y="3400209"/>
                <a:ext cx="8966920" cy="168924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just"/>
                <a:r>
                  <a:rPr lang="en-US" sz="2200" b="1" dirty="0">
                    <a:solidFill>
                      <a:schemeClr val="accent1"/>
                    </a:solidFill>
                    <a:latin typeface="Open Sans"/>
                  </a:rPr>
                  <a:t>Theorem 1 </a:t>
                </a:r>
              </a:p>
              <a:p>
                <a:pPr algn="just"/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If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a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and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m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are relatively prime integers and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m &gt;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1, then an </a:t>
                </a:r>
                <a:r>
                  <a:rPr lang="en-US" sz="2000" b="1" dirty="0">
                    <a:solidFill>
                      <a:srgbClr val="FF0000"/>
                    </a:solidFill>
                    <a:latin typeface="Open Sans"/>
                  </a:rPr>
                  <a:t>inverse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 of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a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modulo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m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exists. Furthermore, this inverse is unique modulo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m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. (That is, there is a unique positive integer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less than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m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that is an inverse of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a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modulo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m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and every other inverse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modulo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m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is congruent to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a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modulo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m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.)</a:t>
                </a:r>
                <a:endParaRPr lang="en-US" sz="2000" dirty="0">
                  <a:latin typeface="Open San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E6F062-59F0-43C5-A781-A3ED6005F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989" y="3400209"/>
                <a:ext cx="8966920" cy="16892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1A37248-B72F-4ADB-A049-51B51172AD05}"/>
              </a:ext>
            </a:extLst>
          </p:cNvPr>
          <p:cNvSpPr/>
          <p:nvPr/>
        </p:nvSpPr>
        <p:spPr>
          <a:xfrm>
            <a:off x="1423989" y="5272227"/>
            <a:ext cx="8966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accent1"/>
                </a:solidFill>
                <a:latin typeface="Open Sans"/>
              </a:rPr>
              <a:t>Example 1 :</a:t>
            </a:r>
          </a:p>
          <a:p>
            <a:pPr algn="just"/>
            <a:r>
              <a:rPr lang="en-US" sz="2000" dirty="0">
                <a:latin typeface="Open Sans"/>
              </a:rPr>
              <a:t>Find an inverse of 3 modulo 7 by first finding </a:t>
            </a:r>
            <a:r>
              <a:rPr lang="en-US" sz="2000" dirty="0" err="1">
                <a:latin typeface="Open Sans"/>
              </a:rPr>
              <a:t>Bezout</a:t>
            </a:r>
            <a:r>
              <a:rPr lang="en-US" sz="2000" dirty="0">
                <a:latin typeface="Open Sans"/>
              </a:rPr>
              <a:t> coefficients of 3 and 7. (Note that we have already shown that 5 is an inverse of 3 modulo 7 by inspection.)</a:t>
            </a:r>
          </a:p>
        </p:txBody>
      </p:sp>
    </p:spTree>
    <p:extLst>
      <p:ext uri="{BB962C8B-B14F-4D97-AF65-F5344CB8AC3E}">
        <p14:creationId xmlns:p14="http://schemas.microsoft.com/office/powerpoint/2010/main" val="2164801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15FFE-765A-42BD-9CBB-B88FD9B7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E75698-2288-4DD9-9633-26B2A4D93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538" y="839788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chemeClr val="accent1"/>
                </a:solidFill>
                <a:latin typeface="Open Sans"/>
              </a:rPr>
              <a:t>Linear Congruences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C4327A-DF97-4F0A-9AEA-1F618419AC87}"/>
              </a:ext>
            </a:extLst>
          </p:cNvPr>
          <p:cNvSpPr/>
          <p:nvPr/>
        </p:nvSpPr>
        <p:spPr>
          <a:xfrm>
            <a:off x="1446416" y="2486085"/>
            <a:ext cx="8861366" cy="404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2200" b="1" i="1" dirty="0">
                <a:solidFill>
                  <a:schemeClr val="accent1"/>
                </a:solidFill>
                <a:latin typeface="Open Sans"/>
              </a:rPr>
              <a:t>Solution: 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Because </a:t>
            </a:r>
            <a:r>
              <a:rPr lang="en-US" sz="2000" dirty="0" err="1">
                <a:solidFill>
                  <a:srgbClr val="000000"/>
                </a:solidFill>
                <a:latin typeface="Open Sans"/>
              </a:rPr>
              <a:t>gcd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(3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7) = 1, Theorem 1 tells us that an inverse of 3 modulo 7 exists. The Euclidean algorithm ends quickly when used to find the greatest common divisor of 3 and 7: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                  7 = 2 ⋅ 3 + 1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.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From this equation we see that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                −2 ⋅ 3 + 1 ⋅ 7 = 1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.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This shows that −2 and 1 are </a:t>
            </a:r>
            <a:r>
              <a:rPr lang="en-US" sz="2000" dirty="0" err="1">
                <a:solidFill>
                  <a:srgbClr val="000000"/>
                </a:solidFill>
                <a:latin typeface="Open Sans"/>
              </a:rPr>
              <a:t>Bezout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 coefficients of 3 and 7.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We see that −2 is an inverse of 3 modulo 7. 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Note that every integer congruent to −2 modulo 7 is also an inverse of 3, such as 5, −9, 12, and so on.</a:t>
            </a:r>
            <a:endParaRPr lang="en-US" sz="20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05259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7801C-57FA-4347-A3C0-A54E6916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EBB00A-2F21-4B45-9BE4-3CFE7297C781}"/>
              </a:ext>
            </a:extLst>
          </p:cNvPr>
          <p:cNvSpPr/>
          <p:nvPr/>
        </p:nvSpPr>
        <p:spPr>
          <a:xfrm>
            <a:off x="1423989" y="2318523"/>
            <a:ext cx="8854093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b="1" dirty="0">
                <a:solidFill>
                  <a:schemeClr val="accent1"/>
                </a:solidFill>
                <a:latin typeface="Open Sans"/>
              </a:rPr>
              <a:t>Example 2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Open Sans"/>
              </a:rPr>
              <a:t>What are the solutions of the linear congruence 3</a:t>
            </a:r>
            <a:r>
              <a:rPr lang="en-US" sz="2000" i="1" dirty="0">
                <a:latin typeface="Open Sans"/>
              </a:rPr>
              <a:t>x </a:t>
            </a:r>
            <a:r>
              <a:rPr lang="en-US" sz="2000" dirty="0">
                <a:latin typeface="Open Sans"/>
              </a:rPr>
              <a:t>≡ 4 (mod 7)?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B88040-8940-4790-8F62-DE9E2C03F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782" y="839788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chemeClr val="accent1"/>
                </a:solidFill>
                <a:latin typeface="Open Sans"/>
              </a:rPr>
              <a:t>Linear Congruences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07877E-21F1-4342-8D76-3BB77F6ECE4B}"/>
              </a:ext>
            </a:extLst>
          </p:cNvPr>
          <p:cNvSpPr/>
          <p:nvPr/>
        </p:nvSpPr>
        <p:spPr>
          <a:xfrm>
            <a:off x="1411634" y="3205055"/>
            <a:ext cx="8698664" cy="388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400"/>
              </a:spcBef>
            </a:pPr>
            <a:r>
              <a:rPr lang="en-US" sz="2000" b="1" i="1" dirty="0">
                <a:solidFill>
                  <a:schemeClr val="accent1"/>
                </a:solidFill>
                <a:latin typeface="Open Sans"/>
              </a:rPr>
              <a:t>Solution: </a:t>
            </a:r>
          </a:p>
          <a:p>
            <a:pPr algn="just">
              <a:spcBef>
                <a:spcPts val="4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By Example 1 we know that −2 is an inverse of 3 modulo 7. </a:t>
            </a:r>
          </a:p>
          <a:p>
            <a:pPr algn="just">
              <a:spcBef>
                <a:spcPts val="4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Multiplying both sides of the congruence by −2 shows that</a:t>
            </a:r>
          </a:p>
          <a:p>
            <a:pPr algn="just">
              <a:spcBef>
                <a:spcPts val="400"/>
              </a:spcBef>
            </a:pPr>
            <a:r>
              <a:rPr lang="da-DK" sz="2000" dirty="0">
                <a:solidFill>
                  <a:srgbClr val="000000"/>
                </a:solidFill>
                <a:latin typeface="Open Sans"/>
              </a:rPr>
              <a:t>                  −2 ⋅ 3</a:t>
            </a:r>
            <a:r>
              <a:rPr lang="da-DK" sz="2000" i="1" dirty="0">
                <a:solidFill>
                  <a:srgbClr val="000000"/>
                </a:solidFill>
                <a:latin typeface="Open Sans"/>
              </a:rPr>
              <a:t>x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≡ −2 ⋅ 4 (mod 7)</a:t>
            </a:r>
            <a:r>
              <a:rPr lang="da-DK" sz="2000" i="1" dirty="0">
                <a:solidFill>
                  <a:srgbClr val="000000"/>
                </a:solidFill>
                <a:latin typeface="Open Sans"/>
              </a:rPr>
              <a:t>.</a:t>
            </a:r>
          </a:p>
          <a:p>
            <a:pPr algn="just">
              <a:spcBef>
                <a:spcPts val="4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Because   −6 ≡ 1 (mod 7) and −8 ≡ 6 (mod 7), </a:t>
            </a:r>
          </a:p>
          <a:p>
            <a:r>
              <a:rPr lang="en-US" sz="2000" dirty="0">
                <a:latin typeface="Open Sans"/>
              </a:rPr>
              <a:t>it follows that if </a:t>
            </a:r>
            <a:r>
              <a:rPr lang="en-US" sz="2000" i="1" dirty="0">
                <a:latin typeface="Open Sans"/>
              </a:rPr>
              <a:t>x </a:t>
            </a:r>
            <a:r>
              <a:rPr lang="en-US" sz="2000" dirty="0">
                <a:latin typeface="Open Sans"/>
              </a:rPr>
              <a:t>is a solution, then </a:t>
            </a:r>
            <a:r>
              <a:rPr lang="en-US" sz="2000" i="1" dirty="0">
                <a:latin typeface="Open Sans"/>
              </a:rPr>
              <a:t>x </a:t>
            </a:r>
            <a:r>
              <a:rPr lang="en-US" sz="2000" dirty="0">
                <a:latin typeface="Open Sans"/>
              </a:rPr>
              <a:t>≡ −8 ≡ 6 (mod 7).</a:t>
            </a:r>
            <a:endParaRPr lang="en-US" sz="2000" dirty="0">
              <a:solidFill>
                <a:srgbClr val="000000"/>
              </a:solidFill>
              <a:latin typeface="Open Sans"/>
            </a:endParaRPr>
          </a:p>
          <a:p>
            <a:pPr algn="just">
              <a:spcBef>
                <a:spcPts val="4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Assume that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x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≡6 (mod 7). </a:t>
            </a:r>
          </a:p>
          <a:p>
            <a:pPr algn="just">
              <a:spcBef>
                <a:spcPts val="4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Then,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3</a:t>
            </a:r>
            <a:r>
              <a:rPr lang="da-DK" sz="2000" i="1" dirty="0">
                <a:solidFill>
                  <a:srgbClr val="000000"/>
                </a:solidFill>
                <a:latin typeface="Open Sans"/>
              </a:rPr>
              <a:t>x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≡ 3 ⋅ 6 = 18 ≡ 4 (mod 7)</a:t>
            </a:r>
            <a:r>
              <a:rPr lang="da-DK" sz="2000" i="1" dirty="0">
                <a:solidFill>
                  <a:srgbClr val="000000"/>
                </a:solidFill>
                <a:latin typeface="Open Sans"/>
              </a:rPr>
              <a:t>, </a:t>
            </a:r>
          </a:p>
          <a:p>
            <a:pPr algn="just">
              <a:spcBef>
                <a:spcPts val="4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which shows that all such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x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satisfy the congruence. </a:t>
            </a:r>
          </a:p>
          <a:p>
            <a:pPr algn="just">
              <a:spcBef>
                <a:spcPts val="4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We conclude that the solutions to the congruence are the integers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x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such that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x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≡ 6 (mod 7), namely, 6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13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20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… and −1, −8, −15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…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.</a:t>
            </a:r>
            <a:endParaRPr lang="en-US" sz="20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28280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F26B5-7838-4400-8A3D-490B34343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E387C1-733A-489E-897D-FFE00A30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786" y="839788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chemeClr val="accent1"/>
                </a:solidFill>
                <a:latin typeface="Open Sans"/>
              </a:rPr>
              <a:t>Fermat’s Little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17A7775-1E1F-4809-8A75-32C6D8B5E989}"/>
                  </a:ext>
                </a:extLst>
              </p:cNvPr>
              <p:cNvSpPr/>
              <p:nvPr/>
            </p:nvSpPr>
            <p:spPr>
              <a:xfrm>
                <a:off x="1415932" y="2183822"/>
                <a:ext cx="8864919" cy="1661993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200" b="1" dirty="0">
                    <a:solidFill>
                      <a:schemeClr val="accent1"/>
                    </a:solidFill>
                    <a:latin typeface="Open Sans"/>
                  </a:rPr>
                  <a:t>Fermat’s Little Theorem 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If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p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is prime and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a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is an integer not divisible by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p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, then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a-DK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        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da-DK" sz="2000" dirty="0">
                    <a:solidFill>
                      <a:srgbClr val="000000"/>
                    </a:solidFill>
                    <a:latin typeface="Open Sans"/>
                  </a:rPr>
                  <a:t>≡ 1 (mod </a:t>
                </a:r>
                <a:r>
                  <a:rPr lang="da-DK" sz="2000" i="1" dirty="0">
                    <a:solidFill>
                      <a:srgbClr val="000000"/>
                    </a:solidFill>
                    <a:latin typeface="Open Sans"/>
                  </a:rPr>
                  <a:t>p</a:t>
                </a:r>
                <a:r>
                  <a:rPr lang="da-DK" sz="2000" dirty="0">
                    <a:solidFill>
                      <a:srgbClr val="000000"/>
                    </a:solidFill>
                    <a:latin typeface="Open Sans"/>
                  </a:rPr>
                  <a:t>)</a:t>
                </a:r>
                <a:r>
                  <a:rPr lang="da-DK" sz="2000" i="1" dirty="0">
                    <a:solidFill>
                      <a:srgbClr val="000000"/>
                    </a:solidFill>
                    <a:latin typeface="Open Sans"/>
                  </a:rPr>
                  <a:t>.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Furthermore, for every integer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a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we have</a:t>
                </a:r>
              </a:p>
              <a:p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a-DK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        </m:t>
                        </m:r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≡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a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(mod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p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)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.</a:t>
                </a:r>
                <a:endParaRPr lang="en-US" sz="2000" dirty="0">
                  <a:latin typeface="Open San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17A7775-1E1F-4809-8A75-32C6D8B5E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932" y="2183822"/>
                <a:ext cx="8864919" cy="1661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BDBF72-43D9-4AFF-B012-5DA5D232CB1F}"/>
                  </a:ext>
                </a:extLst>
              </p:cNvPr>
              <p:cNvSpPr/>
              <p:nvPr/>
            </p:nvSpPr>
            <p:spPr>
              <a:xfrm>
                <a:off x="1415932" y="4041120"/>
                <a:ext cx="8995154" cy="3184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300"/>
                  </a:spcBef>
                </a:pPr>
                <a:r>
                  <a:rPr lang="en-US" sz="2000" b="1" dirty="0">
                    <a:solidFill>
                      <a:schemeClr val="accent1"/>
                    </a:solidFill>
                    <a:latin typeface="Open Sans"/>
                  </a:rPr>
                  <a:t>Example : 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222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0000"/>
                    </a:solidFill>
                    <a:latin typeface="Open Sans"/>
                  </a:rPr>
                  <a:t>mod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11.</a:t>
                </a:r>
              </a:p>
              <a:p>
                <a:pPr algn="just">
                  <a:spcBef>
                    <a:spcPts val="300"/>
                  </a:spcBef>
                </a:pPr>
                <a:r>
                  <a:rPr lang="en-US" sz="2000" b="1" i="1" dirty="0">
                    <a:solidFill>
                      <a:srgbClr val="00B050"/>
                    </a:solidFill>
                    <a:latin typeface="Open Sans"/>
                  </a:rPr>
                  <a:t>Solution: </a:t>
                </a:r>
              </a:p>
              <a:p>
                <a:pPr algn="just">
                  <a:spcBef>
                    <a:spcPts val="300"/>
                  </a:spcBef>
                </a:pP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By Fermat’s little theorem we know that </a:t>
                </a:r>
              </a:p>
              <a:p>
                <a:pPr algn="just">
                  <a:spcBef>
                    <a:spcPts val="300"/>
                  </a:spcBef>
                </a:pP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 ≡ 1 (mod 11), </a:t>
                </a:r>
              </a:p>
              <a:p>
                <a:pPr algn="just">
                  <a:spcBef>
                    <a:spcPts val="300"/>
                  </a:spcBef>
                </a:pP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so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000000"/>
                            </a:solidFill>
                            <a:latin typeface="Open Sans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000000"/>
                            </a:solidFill>
                            <a:latin typeface="Open Sans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≡ 1 (mod 11) for every positive integer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k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. </a:t>
                </a:r>
              </a:p>
              <a:p>
                <a:pPr algn="just">
                  <a:spcBef>
                    <a:spcPts val="300"/>
                  </a:spcBef>
                </a:pP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To take advantage of this last congruence, we divide the exponent 222 by 10, finding that 222=22⋅10+2. We now see that </a:t>
                </a:r>
              </a:p>
              <a:p>
                <a:pPr algn="just">
                  <a:spcBef>
                    <a:spcPts val="300"/>
                  </a:spcBef>
                </a:pP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222</m:t>
                        </m:r>
                      </m:sup>
                    </m:sSup>
                  </m:oMath>
                </a14:m>
                <a:r>
                  <a:rPr lang="da-DK" sz="2000" dirty="0">
                    <a:solidFill>
                      <a:srgbClr val="000000"/>
                    </a:solidFill>
                    <a:latin typeface="Open Sans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.10+2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sz="2000" dirty="0">
                    <a:solidFill>
                      <a:srgbClr val="000000"/>
                    </a:solidFill>
                    <a:latin typeface="Open Sans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000000"/>
                            </a:solidFill>
                            <a:latin typeface="Open Sans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sz="20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000000"/>
                            </a:solidFill>
                            <a:latin typeface="Open Sans"/>
                          </a:rPr>
                          <m:t>)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sz="2000" dirty="0">
                    <a:solidFill>
                      <a:srgbClr val="000000"/>
                    </a:solidFill>
                    <a:latin typeface="Open Sans"/>
                  </a:rPr>
                  <a:t>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a-DK" sz="2000" dirty="0">
                    <a:solidFill>
                      <a:srgbClr val="000000"/>
                    </a:solidFill>
                    <a:latin typeface="Open Sans"/>
                  </a:rPr>
                  <a:t>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</m:oMath>
                </a14:m>
                <a:r>
                  <a:rPr lang="da-DK" sz="2000" dirty="0">
                    <a:solidFill>
                      <a:srgbClr val="000000"/>
                    </a:solidFill>
                    <a:latin typeface="Open Sans"/>
                  </a:rPr>
                  <a:t>⋅ 49 ≡ 5 (mod 11)</a:t>
                </a:r>
                <a:r>
                  <a:rPr lang="da-DK" sz="2000" i="1" dirty="0">
                    <a:solidFill>
                      <a:srgbClr val="000000"/>
                    </a:solidFill>
                    <a:latin typeface="Open Sans"/>
                  </a:rPr>
                  <a:t>. </a:t>
                </a:r>
              </a:p>
              <a:p>
                <a:pPr algn="just">
                  <a:spcBef>
                    <a:spcPts val="300"/>
                  </a:spcBef>
                </a:pP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It follows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222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000000"/>
                    </a:solidFill>
                    <a:latin typeface="Open Sans"/>
                  </a:rPr>
                  <a:t>mod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11 = 5.</a:t>
                </a:r>
                <a:endParaRPr lang="en-US" sz="2000" dirty="0">
                  <a:latin typeface="Open San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BDBF72-43D9-4AFF-B012-5DA5D232C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932" y="4041120"/>
                <a:ext cx="8995154" cy="3184205"/>
              </a:xfrm>
              <a:prstGeom prst="rect">
                <a:avLst/>
              </a:prstGeom>
              <a:blipFill>
                <a:blip r:embed="rId3"/>
                <a:stretch>
                  <a:fillRect l="-678" t="-958" r="-745"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6606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F5CC8-D27A-4336-931B-C6A723DC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231" y="851529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chemeClr val="accent1"/>
                </a:solidFill>
                <a:latin typeface="Open Sans"/>
              </a:rPr>
              <a:t>Pseudoprimes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1E606-A452-4E89-896F-6DAF88F1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CFB28BD-B56D-4D40-AEE4-406E52C9EE5B}"/>
                  </a:ext>
                </a:extLst>
              </p:cNvPr>
              <p:cNvSpPr/>
              <p:nvPr/>
            </p:nvSpPr>
            <p:spPr>
              <a:xfrm>
                <a:off x="1423989" y="2389125"/>
                <a:ext cx="8850542" cy="120731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200" b="1" dirty="0">
                    <a:solidFill>
                      <a:schemeClr val="accent1"/>
                    </a:solidFill>
                    <a:latin typeface="Open Sans"/>
                  </a:rPr>
                  <a:t>Definisi 1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Open Sans"/>
                  </a:rPr>
                  <a:t>Let </a:t>
                </a:r>
                <a:r>
                  <a:rPr lang="en-US" sz="2000" i="1" dirty="0">
                    <a:latin typeface="Open Sans"/>
                  </a:rPr>
                  <a:t>b </a:t>
                </a:r>
                <a:r>
                  <a:rPr lang="en-US" sz="2000" dirty="0">
                    <a:latin typeface="Open Sans"/>
                  </a:rPr>
                  <a:t>be a positive integer. If </a:t>
                </a:r>
                <a:r>
                  <a:rPr lang="en-US" sz="2000" i="1" dirty="0">
                    <a:latin typeface="Open Sans"/>
                  </a:rPr>
                  <a:t>n </a:t>
                </a:r>
                <a:r>
                  <a:rPr lang="en-US" sz="2000" dirty="0">
                    <a:latin typeface="Open Sans"/>
                  </a:rPr>
                  <a:t>is a composite positive integer, and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2000" dirty="0">
                    <a:latin typeface="Open San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latin typeface="Open Sans"/>
                  </a:rPr>
                  <a:t> ≡ 1 (mod </a:t>
                </a:r>
                <a:r>
                  <a:rPr lang="en-US" sz="2000" i="1" dirty="0">
                    <a:latin typeface="Open Sans"/>
                  </a:rPr>
                  <a:t>n</a:t>
                </a:r>
                <a:r>
                  <a:rPr lang="en-US" sz="2000" dirty="0">
                    <a:latin typeface="Open Sans"/>
                  </a:rPr>
                  <a:t>), then </a:t>
                </a:r>
                <a:r>
                  <a:rPr lang="en-US" sz="2000" i="1" dirty="0">
                    <a:latin typeface="Open Sans"/>
                  </a:rPr>
                  <a:t>n </a:t>
                </a:r>
                <a:r>
                  <a:rPr lang="en-US" sz="2000" dirty="0">
                    <a:latin typeface="Open Sans"/>
                  </a:rPr>
                  <a:t>is called a </a:t>
                </a:r>
                <a:r>
                  <a:rPr lang="en-US" sz="2000" b="1" i="1" dirty="0">
                    <a:solidFill>
                      <a:srgbClr val="FF0000"/>
                    </a:solidFill>
                    <a:latin typeface="Open Sans"/>
                  </a:rPr>
                  <a:t>pseudoprime</a:t>
                </a:r>
                <a:r>
                  <a:rPr lang="en-US" sz="2000" i="1" dirty="0">
                    <a:latin typeface="Open Sans"/>
                  </a:rPr>
                  <a:t> to the base b</a:t>
                </a:r>
                <a:r>
                  <a:rPr lang="en-US" sz="2000" dirty="0">
                    <a:latin typeface="Open Sans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CFB28BD-B56D-4D40-AEE4-406E52C9E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989" y="2389125"/>
                <a:ext cx="8850542" cy="12073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CA81838-19B4-49AB-BA1C-17B7112BFA18}"/>
                  </a:ext>
                </a:extLst>
              </p:cNvPr>
              <p:cNvSpPr/>
              <p:nvPr/>
            </p:nvSpPr>
            <p:spPr>
              <a:xfrm>
                <a:off x="1423989" y="4436107"/>
                <a:ext cx="8850542" cy="18158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just">
                  <a:spcBef>
                    <a:spcPts val="600"/>
                  </a:spcBef>
                </a:pPr>
                <a:r>
                  <a:rPr lang="en-US" sz="2200" b="1" dirty="0">
                    <a:solidFill>
                      <a:schemeClr val="accent1"/>
                    </a:solidFill>
                    <a:latin typeface="Open Sans"/>
                  </a:rPr>
                  <a:t>Definition 2 </a:t>
                </a:r>
              </a:p>
              <a:p>
                <a:pPr algn="just">
                  <a:spcBef>
                    <a:spcPts val="600"/>
                  </a:spcBef>
                </a:pP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A composite integer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n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that satisfies the congruence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 ≡ 1 (mod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n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) for all positive integers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b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with </a:t>
                </a:r>
                <a:r>
                  <a:rPr lang="en-US" sz="2000" dirty="0" err="1">
                    <a:solidFill>
                      <a:srgbClr val="000000"/>
                    </a:solidFill>
                    <a:latin typeface="Open Sans"/>
                  </a:rPr>
                  <a:t>gcd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(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b, n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) = 1 is called a </a:t>
                </a:r>
                <a:r>
                  <a:rPr lang="en-US" sz="2000" b="1" i="1" dirty="0">
                    <a:solidFill>
                      <a:srgbClr val="FF0000"/>
                    </a:solidFill>
                    <a:latin typeface="Open Sans"/>
                  </a:rPr>
                  <a:t>Carmichael number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. </a:t>
                </a:r>
              </a:p>
              <a:p>
                <a:pPr algn="just">
                  <a:spcBef>
                    <a:spcPts val="600"/>
                  </a:spcBef>
                </a:pP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(These numbers are named after </a:t>
                </a:r>
                <a:r>
                  <a:rPr lang="en-US" sz="2000" b="1" dirty="0">
                    <a:solidFill>
                      <a:srgbClr val="FF0000"/>
                    </a:solidFill>
                    <a:latin typeface="Open Sans"/>
                  </a:rPr>
                  <a:t>Robert Carmichael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, who studied them in the early twentieth century.)</a:t>
                </a:r>
                <a:endParaRPr lang="en-US" sz="2000" dirty="0">
                  <a:latin typeface="Open San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CA81838-19B4-49AB-BA1C-17B7112BF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989" y="4436107"/>
                <a:ext cx="8850542" cy="18158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4522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49FBC-3EF8-4FFF-AE9A-8EB40262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accent1"/>
                </a:solidFill>
                <a:latin typeface="Open Sans"/>
              </a:rPr>
              <a:t>Division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F9224-8FAB-4F4F-B1D2-BBFDA8473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8965801-F3E5-4288-B9DB-8457FE1A07E1}"/>
                  </a:ext>
                </a:extLst>
              </p:cNvPr>
              <p:cNvSpPr/>
              <p:nvPr/>
            </p:nvSpPr>
            <p:spPr>
              <a:xfrm>
                <a:off x="1423988" y="2249479"/>
                <a:ext cx="8933669" cy="208916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just">
                  <a:spcBef>
                    <a:spcPts val="400"/>
                  </a:spcBef>
                </a:pPr>
                <a:r>
                  <a:rPr lang="en-US" sz="2200" b="1" dirty="0">
                    <a:solidFill>
                      <a:schemeClr val="accent1"/>
                    </a:solidFill>
                    <a:latin typeface="Open Sans"/>
                  </a:rPr>
                  <a:t>Definition 1 </a:t>
                </a:r>
              </a:p>
              <a:p>
                <a:pPr algn="just">
                  <a:spcBef>
                    <a:spcPts val="400"/>
                  </a:spcBef>
                </a:pP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If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a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and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b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are integers with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a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≠ 0, we say that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a </a:t>
                </a:r>
                <a:r>
                  <a:rPr lang="en-US" sz="2000" b="1" i="1" dirty="0">
                    <a:solidFill>
                      <a:srgbClr val="FF0000"/>
                    </a:solidFill>
                    <a:latin typeface="Open Sans"/>
                  </a:rPr>
                  <a:t>divides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 b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if there is an integer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c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such that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b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=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ac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(or equivalently, if </a:t>
                </a:r>
                <a:r>
                  <a:rPr lang="en-US" sz="2000" i="1" dirty="0" err="1">
                    <a:solidFill>
                      <a:srgbClr val="000000"/>
                    </a:solidFill>
                    <a:latin typeface="Open Sans"/>
                  </a:rPr>
                  <a:t>ba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is an integer). When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a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divides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b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we say that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a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is a </a:t>
                </a:r>
                <a:r>
                  <a:rPr lang="en-US" sz="2000" b="1" i="1" dirty="0">
                    <a:solidFill>
                      <a:srgbClr val="FF0000"/>
                    </a:solidFill>
                    <a:latin typeface="Open Sans"/>
                  </a:rPr>
                  <a:t>factor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or </a:t>
                </a:r>
                <a:r>
                  <a:rPr lang="en-US" sz="2000" b="1" i="1" dirty="0">
                    <a:solidFill>
                      <a:srgbClr val="FF0000"/>
                    </a:solidFill>
                    <a:latin typeface="Open Sans"/>
                  </a:rPr>
                  <a:t>divisor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of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b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, and that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b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is a </a:t>
                </a:r>
                <a:r>
                  <a:rPr lang="en-US" sz="2000" b="1" i="1" dirty="0">
                    <a:solidFill>
                      <a:srgbClr val="FF0000"/>
                    </a:solidFill>
                    <a:latin typeface="Open Sans"/>
                  </a:rPr>
                  <a:t>multiple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of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a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. The notation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a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∣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b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denotes that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a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divides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b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. We write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a</a:t>
                </a:r>
                <a14:m>
                  <m:oMath xmlns:m="http://schemas.openxmlformats.org/officeDocument/2006/math">
                    <m:r>
                      <a:rPr lang="en-US" sz="25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∤</m:t>
                    </m:r>
                  </m:oMath>
                </a14:m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b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when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a 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does not divide </a:t>
                </a:r>
                <a:r>
                  <a:rPr lang="en-US" sz="2000" i="1" dirty="0">
                    <a:solidFill>
                      <a:srgbClr val="000000"/>
                    </a:solidFill>
                    <a:latin typeface="Open Sans"/>
                  </a:rPr>
                  <a:t>b</a:t>
                </a:r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.</a:t>
                </a:r>
                <a:endParaRPr lang="en-US" sz="2000" dirty="0">
                  <a:latin typeface="Open San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8965801-F3E5-4288-B9DB-8457FE1A0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988" y="2249479"/>
                <a:ext cx="8933669" cy="20891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EB91706-18E5-4DD2-9D29-C6F5B2F6F39F}"/>
                  </a:ext>
                </a:extLst>
              </p:cNvPr>
              <p:cNvSpPr/>
              <p:nvPr/>
            </p:nvSpPr>
            <p:spPr>
              <a:xfrm>
                <a:off x="1423988" y="4584687"/>
                <a:ext cx="8518034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accent1"/>
                    </a:solidFill>
                    <a:latin typeface="Open Sans"/>
                  </a:rPr>
                  <a:t>Example 1 :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Determine whether 3 ∣ 7 and whether 3 ∣ 12.</a:t>
                </a:r>
              </a:p>
              <a:p>
                <a:r>
                  <a:rPr lang="en-US" sz="2000" b="1" i="1" dirty="0">
                    <a:solidFill>
                      <a:schemeClr val="accent1"/>
                    </a:solidFill>
                    <a:latin typeface="Open Sans"/>
                  </a:rPr>
                  <a:t>Solution: 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3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∤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7, because 7∕3 is not an integer. 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Open Sans"/>
                  </a:rPr>
                  <a:t>3 ∣ 12 because 12∕3 = 4.</a:t>
                </a:r>
                <a:endParaRPr lang="en-US" sz="2000" dirty="0">
                  <a:latin typeface="Open Sans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EB91706-18E5-4DD2-9D29-C6F5B2F6F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988" y="4584687"/>
                <a:ext cx="8518034" cy="1631216"/>
              </a:xfrm>
              <a:prstGeom prst="rect">
                <a:avLst/>
              </a:prstGeom>
              <a:blipFill>
                <a:blip r:embed="rId3"/>
                <a:stretch>
                  <a:fillRect l="-787" t="-1493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513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7C27B-489C-47E0-9532-77ACBC118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BF86BBD-4DC4-438C-B95C-32BE2E832D66}"/>
                  </a:ext>
                </a:extLst>
              </p:cNvPr>
              <p:cNvSpPr/>
              <p:nvPr/>
            </p:nvSpPr>
            <p:spPr>
              <a:xfrm>
                <a:off x="1423989" y="2132585"/>
                <a:ext cx="9086849" cy="5078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400"/>
                  </a:spcBef>
                </a:pPr>
                <a:r>
                  <a:rPr lang="en-US" sz="2000" b="1" dirty="0">
                    <a:solidFill>
                      <a:schemeClr val="accent1"/>
                    </a:solidFill>
                    <a:latin typeface="Open Sans"/>
                  </a:rPr>
                  <a:t>Example :</a:t>
                </a:r>
              </a:p>
              <a:p>
                <a:pPr algn="just">
                  <a:spcBef>
                    <a:spcPts val="400"/>
                  </a:spcBef>
                </a:pPr>
                <a:r>
                  <a:rPr lang="en-US" sz="2000" dirty="0">
                    <a:latin typeface="Open Sans"/>
                  </a:rPr>
                  <a:t>The integer 561 is a Carmichael number.  Because</a:t>
                </a:r>
              </a:p>
              <a:p>
                <a:pPr algn="just">
                  <a:spcBef>
                    <a:spcPts val="400"/>
                  </a:spcBef>
                </a:pPr>
                <a:r>
                  <a:rPr lang="en-US" sz="2000" dirty="0">
                    <a:latin typeface="Open Sans"/>
                  </a:rPr>
                  <a:t>  first  561 is composite    because 561 = 3 ⋅ 11 ⋅ 17. </a:t>
                </a:r>
              </a:p>
              <a:p>
                <a:pPr algn="just">
                  <a:spcBef>
                    <a:spcPts val="400"/>
                  </a:spcBef>
                </a:pPr>
                <a:r>
                  <a:rPr lang="en-US" sz="2000" dirty="0">
                    <a:latin typeface="Open Sans"/>
                  </a:rPr>
                  <a:t>  if </a:t>
                </a:r>
                <a:r>
                  <a:rPr lang="en-US" sz="2000" dirty="0" err="1">
                    <a:latin typeface="Open Sans"/>
                  </a:rPr>
                  <a:t>gcd</a:t>
                </a:r>
                <a:r>
                  <a:rPr lang="en-US" sz="2000" dirty="0">
                    <a:latin typeface="Open Sans"/>
                  </a:rPr>
                  <a:t>(</a:t>
                </a:r>
                <a:r>
                  <a:rPr lang="en-US" sz="2000" i="1" dirty="0">
                    <a:latin typeface="Open Sans"/>
                  </a:rPr>
                  <a:t>b, </a:t>
                </a:r>
                <a:r>
                  <a:rPr lang="en-US" sz="2000" dirty="0">
                    <a:latin typeface="Open Sans"/>
                  </a:rPr>
                  <a:t>561) = 1, then </a:t>
                </a:r>
                <a:r>
                  <a:rPr lang="en-US" sz="2000" dirty="0" err="1">
                    <a:latin typeface="Open Sans"/>
                  </a:rPr>
                  <a:t>gcd</a:t>
                </a:r>
                <a:r>
                  <a:rPr lang="en-US" sz="2000" dirty="0">
                    <a:latin typeface="Open Sans"/>
                  </a:rPr>
                  <a:t>(</a:t>
                </a:r>
                <a:r>
                  <a:rPr lang="en-US" sz="2000" i="1" dirty="0">
                    <a:latin typeface="Open Sans"/>
                  </a:rPr>
                  <a:t>b, </a:t>
                </a:r>
                <a:r>
                  <a:rPr lang="en-US" sz="2000" dirty="0">
                    <a:latin typeface="Open Sans"/>
                  </a:rPr>
                  <a:t>3) = </a:t>
                </a:r>
                <a:r>
                  <a:rPr lang="en-US" sz="2000" dirty="0" err="1">
                    <a:latin typeface="Open Sans"/>
                  </a:rPr>
                  <a:t>gcd</a:t>
                </a:r>
                <a:r>
                  <a:rPr lang="en-US" sz="2000" dirty="0">
                    <a:latin typeface="Open Sans"/>
                  </a:rPr>
                  <a:t>(</a:t>
                </a:r>
                <a:r>
                  <a:rPr lang="en-US" sz="2000" i="1" dirty="0">
                    <a:latin typeface="Open Sans"/>
                  </a:rPr>
                  <a:t>b, </a:t>
                </a:r>
                <a:r>
                  <a:rPr lang="en-US" sz="2000" dirty="0">
                    <a:latin typeface="Open Sans"/>
                  </a:rPr>
                  <a:t>11) =</a:t>
                </a:r>
                <a:r>
                  <a:rPr lang="en-US" sz="2000" dirty="0" err="1">
                    <a:latin typeface="Open Sans"/>
                  </a:rPr>
                  <a:t>gcd</a:t>
                </a:r>
                <a:r>
                  <a:rPr lang="en-US" sz="2000" dirty="0">
                    <a:latin typeface="Open Sans"/>
                  </a:rPr>
                  <a:t>(</a:t>
                </a:r>
                <a:r>
                  <a:rPr lang="en-US" sz="2000" i="1" dirty="0">
                    <a:latin typeface="Open Sans"/>
                  </a:rPr>
                  <a:t>b, </a:t>
                </a:r>
                <a:r>
                  <a:rPr lang="en-US" sz="2000" dirty="0">
                    <a:latin typeface="Open Sans"/>
                  </a:rPr>
                  <a:t>17) = 1.</a:t>
                </a:r>
              </a:p>
              <a:p>
                <a:pPr algn="just">
                  <a:spcBef>
                    <a:spcPts val="400"/>
                  </a:spcBef>
                </a:pPr>
                <a:endParaRPr lang="en-US" sz="2000" dirty="0">
                  <a:latin typeface="Open Sans"/>
                </a:endParaRPr>
              </a:p>
              <a:p>
                <a:pPr algn="just">
                  <a:spcBef>
                    <a:spcPts val="400"/>
                  </a:spcBef>
                </a:pPr>
                <a:r>
                  <a:rPr lang="en-US" sz="2000" dirty="0">
                    <a:latin typeface="Open Sans"/>
                  </a:rPr>
                  <a:t>Using Fermat’s little theorem we find that</a:t>
                </a:r>
              </a:p>
              <a:p>
                <a:pPr algn="just">
                  <a:spcBef>
                    <a:spcPts val="400"/>
                  </a:spcBef>
                </a:pPr>
                <a:r>
                  <a:rPr lang="da-DK" sz="2000" i="1" dirty="0">
                    <a:latin typeface="Open San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        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a-DK" sz="2000" dirty="0">
                    <a:latin typeface="Open Sans"/>
                  </a:rPr>
                  <a:t> ≡ 1 (mod 3)</a:t>
                </a:r>
                <a:r>
                  <a:rPr lang="da-DK" sz="2000" i="1" dirty="0">
                    <a:latin typeface="Open San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da-DK" sz="2000" dirty="0">
                    <a:latin typeface="Open Sans"/>
                  </a:rPr>
                  <a:t> ≡ 1 (mod 11)</a:t>
                </a:r>
                <a:r>
                  <a:rPr lang="da-DK" sz="2000" i="1" dirty="0">
                    <a:latin typeface="Open Sans"/>
                  </a:rPr>
                  <a:t>, </a:t>
                </a:r>
                <a:r>
                  <a:rPr lang="da-DK" sz="2000" dirty="0">
                    <a:latin typeface="Open Sans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</m:oMath>
                </a14:m>
                <a:r>
                  <a:rPr lang="da-DK" sz="2000" dirty="0">
                    <a:latin typeface="Open Sans"/>
                  </a:rPr>
                  <a:t> ≡ 1 (mod 17)</a:t>
                </a:r>
                <a:r>
                  <a:rPr lang="da-DK" sz="2000" i="1" dirty="0">
                    <a:latin typeface="Open Sans"/>
                  </a:rPr>
                  <a:t>.</a:t>
                </a:r>
              </a:p>
              <a:p>
                <a:pPr algn="just">
                  <a:spcBef>
                    <a:spcPts val="400"/>
                  </a:spcBef>
                </a:pPr>
                <a:r>
                  <a:rPr lang="en-US" sz="2000" dirty="0">
                    <a:latin typeface="Open Sans"/>
                  </a:rPr>
                  <a:t>It follows that</a:t>
                </a:r>
              </a:p>
              <a:p>
                <a:pPr algn="just">
                  <a:spcBef>
                    <a:spcPts val="400"/>
                  </a:spcBef>
                </a:pPr>
                <a:r>
                  <a:rPr lang="da-DK" sz="2000" i="1" dirty="0">
                    <a:latin typeface="Open Sans"/>
                  </a:rPr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560</m:t>
                        </m:r>
                      </m:sup>
                    </m:sSup>
                  </m:oMath>
                </a14:m>
                <a:r>
                  <a:rPr lang="da-DK" sz="2000" dirty="0">
                    <a:latin typeface="Open Sans"/>
                  </a:rPr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a-DK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da-DK" sz="2000" dirty="0">
                            <a:latin typeface="Open Sans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da-DK" sz="2000" dirty="0">
                            <a:latin typeface="Open Sans"/>
                          </a:rPr>
                          <m:t>)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280</m:t>
                        </m:r>
                      </m:sup>
                    </m:sSup>
                  </m:oMath>
                </a14:m>
                <a:r>
                  <a:rPr lang="da-DK" sz="2000" dirty="0">
                    <a:latin typeface="Open Sans"/>
                  </a:rPr>
                  <a:t> ≡ 1 (mod 3)</a:t>
                </a:r>
                <a:r>
                  <a:rPr lang="da-DK" sz="2000" i="1" dirty="0">
                    <a:latin typeface="Open Sans"/>
                  </a:rPr>
                  <a:t>,</a:t>
                </a:r>
              </a:p>
              <a:p>
                <a:pPr algn="just">
                  <a:spcBef>
                    <a:spcPts val="400"/>
                  </a:spcBef>
                </a:pPr>
                <a:r>
                  <a:rPr lang="da-DK" sz="2000" i="1" dirty="0">
                    <a:latin typeface="Open San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       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560</m:t>
                        </m:r>
                      </m:sup>
                    </m:sSup>
                  </m:oMath>
                </a14:m>
                <a:r>
                  <a:rPr lang="da-DK" sz="2000" dirty="0">
                    <a:latin typeface="Open Sans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a-DK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56</m:t>
                        </m:r>
                      </m:sup>
                    </m:sSup>
                  </m:oMath>
                </a14:m>
                <a:r>
                  <a:rPr lang="da-DK" sz="2000" dirty="0">
                    <a:latin typeface="Open Sans"/>
                  </a:rPr>
                  <a:t>≡ 1 (mod 11)</a:t>
                </a:r>
                <a:r>
                  <a:rPr lang="da-DK" sz="2000" i="1" dirty="0">
                    <a:latin typeface="Open Sans"/>
                  </a:rPr>
                  <a:t>,</a:t>
                </a:r>
              </a:p>
              <a:p>
                <a:pPr algn="just">
                  <a:spcBef>
                    <a:spcPts val="4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        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560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a-DK" sz="2000" dirty="0">
                    <a:latin typeface="Open Sans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a-DK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35</m:t>
                        </m:r>
                      </m:sup>
                    </m:sSup>
                  </m:oMath>
                </a14:m>
                <a:r>
                  <a:rPr lang="da-DK" sz="2000" dirty="0">
                    <a:latin typeface="Open Sans"/>
                  </a:rPr>
                  <a:t>≡ 1 (mod 17)</a:t>
                </a:r>
                <a:r>
                  <a:rPr lang="da-DK" sz="2000" i="1" dirty="0">
                    <a:latin typeface="Open Sans"/>
                  </a:rPr>
                  <a:t>.</a:t>
                </a:r>
              </a:p>
              <a:p>
                <a:pPr algn="just">
                  <a:spcBef>
                    <a:spcPts val="400"/>
                  </a:spcBef>
                </a:pPr>
                <a:endParaRPr lang="da-DK" sz="2000" i="1" dirty="0">
                  <a:latin typeface="Open Sans"/>
                </a:endParaRPr>
              </a:p>
              <a:p>
                <a:pPr algn="just">
                  <a:spcBef>
                    <a:spcPts val="400"/>
                  </a:spcBef>
                </a:pPr>
                <a:r>
                  <a:rPr lang="en-US" sz="2000" dirty="0">
                    <a:latin typeface="Open Sans"/>
                  </a:rPr>
                  <a:t>it follows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560</m:t>
                        </m:r>
                      </m:sup>
                    </m:sSup>
                  </m:oMath>
                </a14:m>
                <a:r>
                  <a:rPr lang="en-US" sz="2000" dirty="0">
                    <a:latin typeface="Open Sans"/>
                  </a:rPr>
                  <a:t> ≡ 1 (mod 561) for all positive integers </a:t>
                </a:r>
                <a:r>
                  <a:rPr lang="en-US" sz="2000" i="1" dirty="0">
                    <a:latin typeface="Open Sans"/>
                  </a:rPr>
                  <a:t>b </a:t>
                </a:r>
                <a:r>
                  <a:rPr lang="en-US" sz="2000" dirty="0">
                    <a:latin typeface="Open Sans"/>
                  </a:rPr>
                  <a:t>with</a:t>
                </a:r>
              </a:p>
              <a:p>
                <a:pPr algn="just">
                  <a:spcBef>
                    <a:spcPts val="400"/>
                  </a:spcBef>
                </a:pPr>
                <a:r>
                  <a:rPr lang="en-US" sz="2000" dirty="0" err="1">
                    <a:latin typeface="Open Sans"/>
                  </a:rPr>
                  <a:t>gcd</a:t>
                </a:r>
                <a:r>
                  <a:rPr lang="en-US" sz="2000" dirty="0">
                    <a:latin typeface="Open Sans"/>
                  </a:rPr>
                  <a:t>(</a:t>
                </a:r>
                <a:r>
                  <a:rPr lang="en-US" sz="2000" i="1" dirty="0">
                    <a:latin typeface="Open Sans"/>
                  </a:rPr>
                  <a:t>b, </a:t>
                </a:r>
                <a:r>
                  <a:rPr lang="en-US" sz="2000" dirty="0">
                    <a:latin typeface="Open Sans"/>
                  </a:rPr>
                  <a:t>561) = 1. Hence, 561 is a Carmichael number.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BF86BBD-4DC4-438C-B95C-32BE2E832D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989" y="2132585"/>
                <a:ext cx="9086849" cy="5078634"/>
              </a:xfrm>
              <a:prstGeom prst="rect">
                <a:avLst/>
              </a:prstGeom>
              <a:blipFill>
                <a:blip r:embed="rId2"/>
                <a:stretch>
                  <a:fillRect l="-738" t="-600" b="-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18124382-1E0D-47AA-83E2-5756499C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231" y="851529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chemeClr val="accent1"/>
                </a:solidFill>
                <a:latin typeface="Open Sans"/>
              </a:rPr>
              <a:t>Pseudoprimes</a:t>
            </a:r>
          </a:p>
        </p:txBody>
      </p:sp>
    </p:spTree>
    <p:extLst>
      <p:ext uri="{BB962C8B-B14F-4D97-AF65-F5344CB8AC3E}">
        <p14:creationId xmlns:p14="http://schemas.microsoft.com/office/powerpoint/2010/main" val="413155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>
            <a:extLst>
              <a:ext uri="{FF2B5EF4-FFF2-40B4-BE49-F238E27FC236}">
                <a16:creationId xmlns:a16="http://schemas.microsoft.com/office/drawing/2014/main" id="{5AB79FC1-0F26-429B-B35D-855D00229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88638" cy="755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Subtitle 2">
            <a:extLst>
              <a:ext uri="{FF2B5EF4-FFF2-40B4-BE49-F238E27FC236}">
                <a16:creationId xmlns:a16="http://schemas.microsoft.com/office/drawing/2014/main" id="{264422D7-9FB9-44A0-85C7-EB85B539708A}"/>
              </a:ext>
            </a:extLst>
          </p:cNvPr>
          <p:cNvSpPr txBox="1">
            <a:spLocks/>
          </p:cNvSpPr>
          <p:nvPr/>
        </p:nvSpPr>
        <p:spPr bwMode="auto">
          <a:xfrm>
            <a:off x="1769630" y="3181350"/>
            <a:ext cx="7481888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87" tIns="52144" rIns="104287" bIns="52144"/>
          <a:lstStyle>
            <a:lvl1pPr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520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520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520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5207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Open Sans"/>
              </a:rPr>
              <a:t>Applications of Congruences</a:t>
            </a:r>
            <a:endParaRPr lang="en-US" sz="3600" b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4B223F-0EDC-4BB2-AB5B-214C744E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2734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B8B8-7642-4AED-8C06-E2F884DEB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accent1"/>
                </a:solidFill>
                <a:latin typeface="Open Sans"/>
              </a:rPr>
              <a:t>Applications of Congruences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24DAE-0FDA-4225-AAFE-4A8083DD3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A066D9-4551-4523-84DE-08C0FC29804F}"/>
              </a:ext>
            </a:extLst>
          </p:cNvPr>
          <p:cNvSpPr/>
          <p:nvPr/>
        </p:nvSpPr>
        <p:spPr>
          <a:xfrm>
            <a:off x="1230286" y="2531582"/>
            <a:ext cx="66016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Open Sans"/>
              </a:rPr>
              <a:t>Congruences have many applications to discrete mathematics, computer science, and many other disciplines.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Open Sans"/>
              </a:rPr>
              <a:t>Three applications in this section: </a:t>
            </a:r>
          </a:p>
          <a:p>
            <a:pPr marL="747713" indent="-747713" algn="just">
              <a:spcBef>
                <a:spcPts val="600"/>
              </a:spcBef>
            </a:pPr>
            <a:r>
              <a:rPr lang="en-US" sz="2000" dirty="0">
                <a:latin typeface="Open Sans"/>
              </a:rPr>
              <a:t>     1. The use of congruences to assign memory locations to computer  files, </a:t>
            </a:r>
          </a:p>
          <a:p>
            <a:pPr marL="349250" indent="-349250" algn="just">
              <a:spcBef>
                <a:spcPts val="600"/>
              </a:spcBef>
            </a:pPr>
            <a:r>
              <a:rPr lang="en-US" sz="2000" dirty="0">
                <a:latin typeface="Open Sans"/>
              </a:rPr>
              <a:t>	2.  The generation of pseudorandom numbers, and </a:t>
            </a:r>
          </a:p>
          <a:p>
            <a:pPr marL="349250" indent="-349250" algn="just">
              <a:spcBef>
                <a:spcPts val="600"/>
              </a:spcBef>
            </a:pPr>
            <a:r>
              <a:rPr lang="en-US" sz="2000" dirty="0">
                <a:latin typeface="Open Sans"/>
              </a:rPr>
              <a:t>     3.  Check digits.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erver symbol">
                <a:extLst>
                  <a:ext uri="{FF2B5EF4-FFF2-40B4-BE49-F238E27FC236}">
                    <a16:creationId xmlns:a16="http://schemas.microsoft.com/office/drawing/2014/main" id="{72D3404A-9F9F-4E5A-8390-7BAFBD081F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2566693"/>
                  </p:ext>
                </p:extLst>
              </p:nvPr>
            </p:nvGraphicFramePr>
            <p:xfrm>
              <a:off x="8511627" y="2696082"/>
              <a:ext cx="1627926" cy="395081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27926" cy="3950815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226799" ay="-37685" az="-248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750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erver symbol">
                <a:extLst>
                  <a:ext uri="{FF2B5EF4-FFF2-40B4-BE49-F238E27FC236}">
                    <a16:creationId xmlns:a16="http://schemas.microsoft.com/office/drawing/2014/main" id="{72D3404A-9F9F-4E5A-8390-7BAFBD081F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1627" y="2696082"/>
                <a:ext cx="1627926" cy="39508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5613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438E2-3354-4060-B954-A12814C5C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D4F9D-53EB-452C-A1F5-1BBE472030DC}"/>
              </a:ext>
            </a:extLst>
          </p:cNvPr>
          <p:cNvSpPr/>
          <p:nvPr/>
        </p:nvSpPr>
        <p:spPr>
          <a:xfrm>
            <a:off x="6413522" y="1054877"/>
            <a:ext cx="395012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Open Sans"/>
              </a:rPr>
              <a:t>1. Hashing Functions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A0B5F9-B3EB-4EDE-86D8-362B8FBAC721}"/>
              </a:ext>
            </a:extLst>
          </p:cNvPr>
          <p:cNvSpPr/>
          <p:nvPr/>
        </p:nvSpPr>
        <p:spPr>
          <a:xfrm>
            <a:off x="1812174" y="4654658"/>
            <a:ext cx="8341475" cy="7232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Open Sans"/>
              </a:rPr>
              <a:t>The hashing function </a:t>
            </a:r>
            <a:r>
              <a:rPr lang="da-DK" sz="2000" i="1" dirty="0">
                <a:latin typeface="Open Sans"/>
              </a:rPr>
              <a:t>h</a:t>
            </a:r>
            <a:r>
              <a:rPr lang="da-DK" sz="2000" dirty="0">
                <a:latin typeface="Open Sans"/>
              </a:rPr>
              <a:t>(</a:t>
            </a:r>
            <a:r>
              <a:rPr lang="da-DK" sz="2000" i="1" dirty="0">
                <a:latin typeface="Open Sans"/>
              </a:rPr>
              <a:t>k</a:t>
            </a:r>
            <a:r>
              <a:rPr lang="da-DK" sz="2000" dirty="0">
                <a:latin typeface="Open Sans"/>
              </a:rPr>
              <a:t>) = </a:t>
            </a:r>
            <a:r>
              <a:rPr lang="da-DK" sz="2000" i="1" dirty="0">
                <a:latin typeface="Open Sans"/>
              </a:rPr>
              <a:t>k </a:t>
            </a:r>
            <a:r>
              <a:rPr lang="da-DK" sz="2000" b="1" dirty="0">
                <a:latin typeface="Open Sans"/>
              </a:rPr>
              <a:t>mod </a:t>
            </a:r>
            <a:r>
              <a:rPr lang="da-DK" sz="2000" i="1" dirty="0">
                <a:latin typeface="Open Sans"/>
              </a:rPr>
              <a:t>m, </a:t>
            </a:r>
            <a:r>
              <a:rPr lang="en-US" sz="2000" dirty="0">
                <a:latin typeface="Open Sans"/>
              </a:rPr>
              <a:t>where </a:t>
            </a:r>
            <a:r>
              <a:rPr lang="en-US" sz="2000" i="1" dirty="0">
                <a:latin typeface="Open Sans"/>
              </a:rPr>
              <a:t>m </a:t>
            </a:r>
            <a:r>
              <a:rPr lang="en-US" sz="2000" dirty="0">
                <a:latin typeface="Open Sans"/>
              </a:rPr>
              <a:t>is the number of available memory locations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9B2BEB-48A0-4337-8BB2-D1251EF79DB6}"/>
              </a:ext>
            </a:extLst>
          </p:cNvPr>
          <p:cNvSpPr/>
          <p:nvPr/>
        </p:nvSpPr>
        <p:spPr>
          <a:xfrm>
            <a:off x="1296784" y="2194461"/>
            <a:ext cx="906685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The central computer at an insurance company maintains records for each of its customers.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Records are identified using a </a:t>
            </a:r>
            <a:r>
              <a:rPr lang="en-US" sz="2000" b="1" dirty="0">
                <a:solidFill>
                  <a:srgbClr val="000000"/>
                </a:solidFill>
                <a:latin typeface="Open Sans"/>
              </a:rPr>
              <a:t>key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which uniquely identifies each customer’s records. For instance, customer records are often identified using the Social Security number of the customer as the key.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A hashing function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h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assigns memory location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h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k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to the record that has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k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as its key.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  <a:latin typeface="Open Sans"/>
            </a:endParaRPr>
          </a:p>
          <a:p>
            <a:pPr algn="just"/>
            <a:endParaRPr lang="en-US" sz="2000" dirty="0">
              <a:solidFill>
                <a:srgbClr val="000000"/>
              </a:solidFill>
              <a:latin typeface="Open Sans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  <a:latin typeface="Open Sans"/>
            </a:endParaRPr>
          </a:p>
          <a:p>
            <a:pPr algn="just"/>
            <a:endParaRPr lang="en-US" sz="2000" dirty="0">
              <a:solidFill>
                <a:srgbClr val="000000"/>
              </a:solidFill>
              <a:latin typeface="Open Sans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Open Sans"/>
              </a:rPr>
              <a:t>a hashing function is not one-to-one, more than one file may be assigned to a memory location. When this happens, we say that a </a:t>
            </a:r>
            <a:r>
              <a:rPr lang="en-US" sz="2000" b="1" dirty="0">
                <a:latin typeface="Open Sans"/>
              </a:rPr>
              <a:t>collision </a:t>
            </a:r>
            <a:r>
              <a:rPr lang="en-US" sz="2000" dirty="0">
                <a:latin typeface="Open Sans"/>
              </a:rPr>
              <a:t>occurs. One way to resolve a collision is to assign the first free location following the occupied memory location assigned by the hashing function.</a:t>
            </a:r>
          </a:p>
        </p:txBody>
      </p:sp>
    </p:spTree>
    <p:extLst>
      <p:ext uri="{BB962C8B-B14F-4D97-AF65-F5344CB8AC3E}">
        <p14:creationId xmlns:p14="http://schemas.microsoft.com/office/powerpoint/2010/main" val="19499451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F5AD0-9EAC-4B6B-A940-0194DEB8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669DCF-B513-4E4D-8FCB-4151BFF9F3FB}"/>
              </a:ext>
            </a:extLst>
          </p:cNvPr>
          <p:cNvSpPr/>
          <p:nvPr/>
        </p:nvSpPr>
        <p:spPr>
          <a:xfrm>
            <a:off x="6413522" y="1054877"/>
            <a:ext cx="395012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Open Sans"/>
              </a:rPr>
              <a:t>1. Hashing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26617E-C66D-420C-9B62-C4A7737EBDCB}"/>
              </a:ext>
            </a:extLst>
          </p:cNvPr>
          <p:cNvSpPr/>
          <p:nvPr/>
        </p:nvSpPr>
        <p:spPr>
          <a:xfrm>
            <a:off x="1363287" y="4121428"/>
            <a:ext cx="9110750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400"/>
              </a:spcBef>
            </a:pPr>
            <a:r>
              <a:rPr lang="en-US" sz="2000" b="1" i="1" dirty="0">
                <a:solidFill>
                  <a:srgbClr val="00B050"/>
                </a:solidFill>
                <a:latin typeface="Open Sans"/>
              </a:rPr>
              <a:t>Solution:</a:t>
            </a:r>
            <a:r>
              <a:rPr lang="en-US" sz="2000" i="1" dirty="0">
                <a:solidFill>
                  <a:srgbClr val="00FFFF"/>
                </a:solidFill>
                <a:latin typeface="Open Sans"/>
              </a:rPr>
              <a:t> </a:t>
            </a:r>
          </a:p>
          <a:p>
            <a:pPr marL="349250" indent="-349250" algn="just">
              <a:spcBef>
                <a:spcPts val="400"/>
              </a:spcBef>
            </a:pPr>
            <a:r>
              <a:rPr lang="en-US" sz="2000" i="1" dirty="0">
                <a:latin typeface="Open Sans"/>
              </a:rPr>
              <a:t>a.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The record of the customer with Social Security number 064212848 is assigned to memory location 14, because</a:t>
            </a:r>
          </a:p>
          <a:p>
            <a:pPr algn="just">
              <a:spcBef>
                <a:spcPts val="400"/>
              </a:spcBef>
            </a:pPr>
            <a:r>
              <a:rPr lang="en-US" sz="2000" i="1" dirty="0">
                <a:solidFill>
                  <a:srgbClr val="000000"/>
                </a:solidFill>
                <a:latin typeface="Open Sans"/>
              </a:rPr>
              <a:t>                       h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(064212848) = 064212848 </a:t>
            </a:r>
            <a:r>
              <a:rPr lang="en-US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111 = 14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.</a:t>
            </a:r>
          </a:p>
          <a:p>
            <a:pPr algn="just">
              <a:spcBef>
                <a:spcPts val="400"/>
              </a:spcBef>
            </a:pPr>
            <a:r>
              <a:rPr lang="en-US" sz="2000" i="1" dirty="0">
                <a:latin typeface="Open Sans"/>
              </a:rPr>
              <a:t>b.  h</a:t>
            </a:r>
            <a:r>
              <a:rPr lang="en-US" sz="2000" dirty="0">
                <a:latin typeface="Open Sans"/>
              </a:rPr>
              <a:t>(107405723) = 107405723 </a:t>
            </a:r>
            <a:r>
              <a:rPr lang="en-US" sz="2000" b="1" dirty="0">
                <a:latin typeface="Open Sans"/>
              </a:rPr>
              <a:t>mod </a:t>
            </a:r>
            <a:r>
              <a:rPr lang="en-US" sz="2000" dirty="0">
                <a:latin typeface="Open Sans"/>
              </a:rPr>
              <a:t>111 = 14</a:t>
            </a:r>
            <a:r>
              <a:rPr lang="en-US" sz="2000" i="1" dirty="0">
                <a:latin typeface="Open Sans"/>
              </a:rPr>
              <a:t>, </a:t>
            </a:r>
          </a:p>
          <a:p>
            <a:pPr marL="282575" indent="-282575" algn="just"/>
            <a:r>
              <a:rPr lang="en-US" sz="2000" i="1" dirty="0">
                <a:latin typeface="Open Sans"/>
              </a:rPr>
              <a:t>     T</a:t>
            </a:r>
            <a:r>
              <a:rPr lang="en-US" sz="2000" dirty="0">
                <a:latin typeface="Open Sans"/>
              </a:rPr>
              <a:t>his</a:t>
            </a:r>
            <a:r>
              <a:rPr lang="en-US" sz="2000" i="1" dirty="0">
                <a:latin typeface="Open Sans"/>
              </a:rPr>
              <a:t> </a:t>
            </a:r>
            <a:r>
              <a:rPr lang="en-US" sz="2000" dirty="0">
                <a:latin typeface="Open Sans"/>
              </a:rPr>
              <a:t>location is already occupied (answer a)</a:t>
            </a:r>
            <a:r>
              <a:rPr lang="en-US" sz="2000" i="1" dirty="0">
                <a:latin typeface="Open Sans"/>
              </a:rPr>
              <a:t> . </a:t>
            </a:r>
            <a:r>
              <a:rPr lang="en-US" sz="2000" dirty="0">
                <a:latin typeface="Open Sans"/>
              </a:rPr>
              <a:t>But, because memory location 15, the first location following memory location 14, is free, we assign the record of the customer with Social Security number 107405723 to this location.</a:t>
            </a:r>
            <a:endParaRPr lang="en-US" sz="2000" i="1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7ADB82-E55D-4319-A2DA-86D4DB1D87A4}"/>
              </a:ext>
            </a:extLst>
          </p:cNvPr>
          <p:cNvSpPr/>
          <p:nvPr/>
        </p:nvSpPr>
        <p:spPr>
          <a:xfrm>
            <a:off x="1363287" y="2322613"/>
            <a:ext cx="898372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400"/>
              </a:spcBef>
            </a:pPr>
            <a:r>
              <a:rPr lang="en-US" sz="2000" b="1" dirty="0">
                <a:solidFill>
                  <a:schemeClr val="accent1"/>
                </a:solidFill>
                <a:latin typeface="Open Sans"/>
              </a:rPr>
              <a:t>Example :</a:t>
            </a:r>
          </a:p>
          <a:p>
            <a:pPr algn="just">
              <a:spcBef>
                <a:spcPts val="400"/>
              </a:spcBef>
            </a:pPr>
            <a:r>
              <a:rPr lang="en-US" sz="2000" dirty="0">
                <a:latin typeface="Open Sans"/>
              </a:rPr>
              <a:t>Find the memory locations assigned by the hashing function </a:t>
            </a:r>
            <a:r>
              <a:rPr lang="en-US" sz="2000" i="1" dirty="0">
                <a:solidFill>
                  <a:srgbClr val="FF0000"/>
                </a:solidFill>
                <a:latin typeface="Open Sans"/>
              </a:rPr>
              <a:t>h</a:t>
            </a:r>
            <a:r>
              <a:rPr lang="en-US" sz="2000" dirty="0">
                <a:solidFill>
                  <a:srgbClr val="FF0000"/>
                </a:solidFill>
                <a:latin typeface="Open Sans"/>
              </a:rPr>
              <a:t>(</a:t>
            </a:r>
            <a:r>
              <a:rPr lang="en-US" sz="2000" i="1" dirty="0">
                <a:solidFill>
                  <a:srgbClr val="FF0000"/>
                </a:solidFill>
                <a:latin typeface="Open Sans"/>
              </a:rPr>
              <a:t>k</a:t>
            </a:r>
            <a:r>
              <a:rPr lang="en-US" sz="2000" dirty="0">
                <a:solidFill>
                  <a:srgbClr val="FF0000"/>
                </a:solidFill>
                <a:latin typeface="Open Sans"/>
              </a:rPr>
              <a:t>) = </a:t>
            </a:r>
            <a:r>
              <a:rPr lang="en-US" sz="2000" i="1" dirty="0">
                <a:solidFill>
                  <a:srgbClr val="FF0000"/>
                </a:solidFill>
                <a:latin typeface="Open Sans"/>
              </a:rPr>
              <a:t>k </a:t>
            </a:r>
            <a:r>
              <a:rPr lang="en-US" sz="2000" b="1" dirty="0">
                <a:solidFill>
                  <a:srgbClr val="FF0000"/>
                </a:solidFill>
                <a:latin typeface="Open Sans"/>
              </a:rPr>
              <a:t>mod </a:t>
            </a:r>
            <a:r>
              <a:rPr lang="en-US" sz="2000" dirty="0">
                <a:solidFill>
                  <a:srgbClr val="FF0000"/>
                </a:solidFill>
                <a:latin typeface="Open Sans"/>
              </a:rPr>
              <a:t>111 </a:t>
            </a:r>
            <a:r>
              <a:rPr lang="en-US" sz="2000" dirty="0">
                <a:latin typeface="Open Sans"/>
              </a:rPr>
              <a:t>to the records of customers with Social Security numbers </a:t>
            </a:r>
          </a:p>
          <a:p>
            <a:pPr algn="just">
              <a:spcBef>
                <a:spcPts val="400"/>
              </a:spcBef>
            </a:pPr>
            <a:r>
              <a:rPr lang="en-US" sz="2000" dirty="0">
                <a:latin typeface="Open Sans"/>
              </a:rPr>
              <a:t>a.   064212848 </a:t>
            </a:r>
          </a:p>
          <a:p>
            <a:pPr algn="just">
              <a:spcBef>
                <a:spcPts val="400"/>
              </a:spcBef>
            </a:pPr>
            <a:r>
              <a:rPr lang="en-US" sz="2000" dirty="0">
                <a:latin typeface="Open Sans"/>
              </a:rPr>
              <a:t>b.  107405723.</a:t>
            </a:r>
          </a:p>
        </p:txBody>
      </p:sp>
    </p:spTree>
    <p:extLst>
      <p:ext uri="{BB962C8B-B14F-4D97-AF65-F5344CB8AC3E}">
        <p14:creationId xmlns:p14="http://schemas.microsoft.com/office/powerpoint/2010/main" val="2854474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CD41-36AD-401F-BE61-91887CBD1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538" y="723410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chemeClr val="accent1"/>
                </a:solidFill>
                <a:latin typeface="Open Sans"/>
              </a:rPr>
              <a:t>2. Pseudorandom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61CD2-801B-4049-9C84-21C75C0A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A7623C-E360-4F74-BEEC-C2144BB1C0C4}"/>
              </a:ext>
            </a:extLst>
          </p:cNvPr>
          <p:cNvSpPr/>
          <p:nvPr/>
        </p:nvSpPr>
        <p:spPr>
          <a:xfrm>
            <a:off x="1390739" y="2253144"/>
            <a:ext cx="8850542" cy="475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Randomly chosen numbers are often needed for computer simulations.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FF0000"/>
                </a:solidFill>
                <a:latin typeface="Open Sans"/>
              </a:rPr>
              <a:t>Pseudorandom numbers </a:t>
            </a:r>
            <a:r>
              <a:rPr lang="en-US" sz="2000" b="1" dirty="0">
                <a:solidFill>
                  <a:srgbClr val="000000"/>
                </a:solidFill>
                <a:latin typeface="Open Sans"/>
              </a:rPr>
              <a:t>: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numbers generated by systematic methods are not truly random,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The most commonly used procedure for generating pseudorandom numbers is the </a:t>
            </a:r>
            <a:r>
              <a:rPr lang="en-US" sz="2000" b="1" dirty="0">
                <a:solidFill>
                  <a:srgbClr val="000000"/>
                </a:solidFill>
                <a:latin typeface="Open Sans"/>
              </a:rPr>
              <a:t>linear congruential method. </a:t>
            </a:r>
            <a:r>
              <a:rPr lang="en-US" sz="2000" dirty="0">
                <a:latin typeface="Open Sans"/>
              </a:rPr>
              <a:t>We choose four integers: the </a:t>
            </a:r>
            <a:r>
              <a:rPr lang="en-US" sz="2000" b="1" dirty="0">
                <a:latin typeface="Open Sans"/>
              </a:rPr>
              <a:t>modulus </a:t>
            </a:r>
            <a:r>
              <a:rPr lang="en-US" sz="2000" i="1" dirty="0">
                <a:latin typeface="Open Sans"/>
              </a:rPr>
              <a:t>m</a:t>
            </a:r>
            <a:r>
              <a:rPr lang="en-US" sz="2000" dirty="0">
                <a:latin typeface="Open Sans"/>
              </a:rPr>
              <a:t>, </a:t>
            </a:r>
            <a:r>
              <a:rPr lang="en-US" sz="2000" b="1" dirty="0">
                <a:latin typeface="Open Sans"/>
              </a:rPr>
              <a:t>multiplier </a:t>
            </a:r>
            <a:r>
              <a:rPr lang="en-US" sz="2000" i="1" dirty="0">
                <a:latin typeface="Open Sans"/>
              </a:rPr>
              <a:t>a</a:t>
            </a:r>
            <a:r>
              <a:rPr lang="en-US" sz="2000" dirty="0">
                <a:latin typeface="Open Sans"/>
              </a:rPr>
              <a:t>, </a:t>
            </a:r>
            <a:r>
              <a:rPr lang="en-US" sz="2000" b="1" dirty="0">
                <a:latin typeface="Open Sans"/>
              </a:rPr>
              <a:t>increment </a:t>
            </a:r>
            <a:r>
              <a:rPr lang="en-US" sz="2000" i="1" dirty="0">
                <a:latin typeface="Open Sans"/>
              </a:rPr>
              <a:t>c</a:t>
            </a:r>
            <a:r>
              <a:rPr lang="en-US" sz="2000" dirty="0">
                <a:latin typeface="Open Sans"/>
              </a:rPr>
              <a:t>, and </a:t>
            </a:r>
            <a:r>
              <a:rPr lang="en-US" sz="2000" b="1" dirty="0">
                <a:latin typeface="Open Sans"/>
              </a:rPr>
              <a:t>seed </a:t>
            </a:r>
            <a:r>
              <a:rPr lang="en-US" sz="2000" i="1" dirty="0">
                <a:latin typeface="Open Sans"/>
              </a:rPr>
              <a:t>x</a:t>
            </a:r>
            <a:r>
              <a:rPr lang="en-US" sz="2000" dirty="0">
                <a:latin typeface="Open Sans"/>
              </a:rPr>
              <a:t>0, with 2 ≤ </a:t>
            </a:r>
            <a:r>
              <a:rPr lang="en-US" sz="2000" i="1" dirty="0">
                <a:latin typeface="Open Sans"/>
              </a:rPr>
              <a:t>a &lt; m</a:t>
            </a:r>
            <a:r>
              <a:rPr lang="en-US" sz="2000" dirty="0">
                <a:latin typeface="Open Sans"/>
              </a:rPr>
              <a:t>, </a:t>
            </a:r>
          </a:p>
          <a:p>
            <a:pPr algn="just"/>
            <a:r>
              <a:rPr lang="en-US" sz="2000" dirty="0">
                <a:latin typeface="Open Sans"/>
              </a:rPr>
              <a:t>     0 ≤ </a:t>
            </a:r>
            <a:r>
              <a:rPr lang="en-US" sz="2000" i="1" dirty="0">
                <a:latin typeface="Open Sans"/>
              </a:rPr>
              <a:t>c &lt; m</a:t>
            </a:r>
            <a:r>
              <a:rPr lang="en-US" sz="2000" dirty="0">
                <a:latin typeface="Open Sans"/>
              </a:rPr>
              <a:t>, and 0 ≤ </a:t>
            </a:r>
            <a:r>
              <a:rPr lang="en-US" sz="2000" i="1" dirty="0">
                <a:latin typeface="Open Sans"/>
              </a:rPr>
              <a:t>x</a:t>
            </a:r>
            <a:r>
              <a:rPr lang="en-US" sz="2000" dirty="0">
                <a:latin typeface="Open Sans"/>
              </a:rPr>
              <a:t>0 </a:t>
            </a:r>
            <a:r>
              <a:rPr lang="en-US" sz="2000" i="1" dirty="0">
                <a:latin typeface="Open Sans"/>
              </a:rPr>
              <a:t>&lt; m</a:t>
            </a:r>
          </a:p>
          <a:p>
            <a:pPr algn="just"/>
            <a:endParaRPr lang="en-US" sz="2000" b="1" i="1" dirty="0">
              <a:solidFill>
                <a:srgbClr val="000000"/>
              </a:solidFill>
              <a:latin typeface="Open Sans"/>
            </a:endParaRPr>
          </a:p>
          <a:p>
            <a:pPr algn="just"/>
            <a:endParaRPr lang="en-US" sz="2000" b="1" i="1" dirty="0">
              <a:solidFill>
                <a:srgbClr val="000000"/>
              </a:solidFill>
              <a:latin typeface="Open Sans"/>
            </a:endParaRPr>
          </a:p>
          <a:p>
            <a:pPr algn="just"/>
            <a:endParaRPr lang="en-US" sz="2000" b="1" i="1" dirty="0">
              <a:solidFill>
                <a:srgbClr val="000000"/>
              </a:solidFill>
              <a:latin typeface="Open Sans"/>
            </a:endParaRPr>
          </a:p>
          <a:p>
            <a:pPr algn="just"/>
            <a:endParaRPr lang="en-US" sz="2000" b="1" i="1" dirty="0">
              <a:solidFill>
                <a:srgbClr val="000000"/>
              </a:solidFill>
              <a:latin typeface="Open Sans"/>
            </a:endParaRPr>
          </a:p>
          <a:p>
            <a:pPr algn="just"/>
            <a:endParaRPr lang="en-US" sz="2000" b="1" i="1" dirty="0">
              <a:solidFill>
                <a:srgbClr val="000000"/>
              </a:solidFill>
              <a:latin typeface="Open Sans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/>
              <a:t>Many computer experiments require the generation of pseudorandom numbers between 0 and 1. To generate such numbers, we use the numbers </a:t>
            </a:r>
            <a:r>
              <a:rPr lang="en-US" i="1" dirty="0" err="1"/>
              <a:t>xn</a:t>
            </a:r>
            <a:r>
              <a:rPr lang="en-US" dirty="0" err="1"/>
              <a:t>∕</a:t>
            </a:r>
            <a:r>
              <a:rPr lang="en-US" i="1" dirty="0" err="1"/>
              <a:t>m</a:t>
            </a:r>
            <a:r>
              <a:rPr lang="en-US" dirty="0"/>
              <a:t>.</a:t>
            </a:r>
            <a:endParaRPr lang="en-US" sz="2000" b="1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E6E509-2F36-41ED-9D75-B9BCDA6347FE}"/>
              </a:ext>
            </a:extLst>
          </p:cNvPr>
          <p:cNvSpPr/>
          <p:nvPr/>
        </p:nvSpPr>
        <p:spPr>
          <a:xfrm>
            <a:off x="1667051" y="4702144"/>
            <a:ext cx="8491105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Open Sans"/>
              </a:rPr>
              <a:t>We generate a sequence of pseudorandom numbers {</a:t>
            </a:r>
            <a:r>
              <a:rPr lang="en-US" sz="2000" i="1" dirty="0" err="1">
                <a:latin typeface="Open Sans"/>
              </a:rPr>
              <a:t>xn</a:t>
            </a:r>
            <a:r>
              <a:rPr lang="en-US" sz="2000" dirty="0">
                <a:latin typeface="Open Sans"/>
              </a:rPr>
              <a:t>}, with 0 ≤ </a:t>
            </a:r>
            <a:r>
              <a:rPr lang="en-US" sz="2000" i="1" dirty="0" err="1">
                <a:latin typeface="Open Sans"/>
              </a:rPr>
              <a:t>xn</a:t>
            </a:r>
            <a:r>
              <a:rPr lang="en-US" sz="2000" i="1" dirty="0">
                <a:latin typeface="Open Sans"/>
              </a:rPr>
              <a:t> &lt; m </a:t>
            </a:r>
            <a:r>
              <a:rPr lang="en-US" sz="2000" dirty="0">
                <a:latin typeface="Open Sans"/>
              </a:rPr>
              <a:t>for all </a:t>
            </a:r>
            <a:r>
              <a:rPr lang="en-US" sz="2000" i="1" dirty="0">
                <a:latin typeface="Open Sans"/>
              </a:rPr>
              <a:t>n</a:t>
            </a:r>
            <a:r>
              <a:rPr lang="en-US" sz="2000" dirty="0">
                <a:latin typeface="Open Sans"/>
              </a:rPr>
              <a:t>, by successively using the recursively defined function</a:t>
            </a:r>
          </a:p>
          <a:p>
            <a:pPr algn="ctr"/>
            <a:r>
              <a:rPr lang="da-DK" sz="2000" i="1" dirty="0">
                <a:latin typeface="Open Sans"/>
              </a:rPr>
              <a:t>xn</a:t>
            </a:r>
            <a:r>
              <a:rPr lang="da-DK" sz="2000" dirty="0">
                <a:latin typeface="Open Sans"/>
              </a:rPr>
              <a:t>+1 = (</a:t>
            </a:r>
            <a:r>
              <a:rPr lang="da-DK" sz="2000" i="1" dirty="0">
                <a:latin typeface="Open Sans"/>
              </a:rPr>
              <a:t>axn </a:t>
            </a:r>
            <a:r>
              <a:rPr lang="da-DK" sz="2000" dirty="0">
                <a:latin typeface="Open Sans"/>
              </a:rPr>
              <a:t>+ </a:t>
            </a:r>
            <a:r>
              <a:rPr lang="da-DK" sz="2000" i="1" dirty="0">
                <a:latin typeface="Open Sans"/>
              </a:rPr>
              <a:t>c</a:t>
            </a:r>
            <a:r>
              <a:rPr lang="da-DK" sz="2000" dirty="0">
                <a:latin typeface="Open Sans"/>
              </a:rPr>
              <a:t>) </a:t>
            </a:r>
            <a:r>
              <a:rPr lang="da-DK" sz="2000" b="1" dirty="0">
                <a:latin typeface="Open Sans"/>
              </a:rPr>
              <a:t>mod </a:t>
            </a:r>
            <a:r>
              <a:rPr lang="da-DK" sz="2000" i="1" dirty="0">
                <a:latin typeface="Open Sans"/>
              </a:rPr>
              <a:t>m.</a:t>
            </a:r>
            <a:endParaRPr lang="en-US" sz="20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79190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E0620-20BA-48E9-B633-A57E2A3E2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6E2F68-665A-4F3A-B255-2F12A9790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50" y="723410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chemeClr val="accent1"/>
                </a:solidFill>
                <a:latin typeface="Open Sans"/>
              </a:rPr>
              <a:t>2. Pseudorandom Numbers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D481F6-46B8-43A4-84E3-A1D04C82A28D}"/>
              </a:ext>
            </a:extLst>
          </p:cNvPr>
          <p:cNvSpPr/>
          <p:nvPr/>
        </p:nvSpPr>
        <p:spPr>
          <a:xfrm>
            <a:off x="1423989" y="2163536"/>
            <a:ext cx="8729661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solidFill>
                  <a:schemeClr val="accent1"/>
                </a:solidFill>
                <a:latin typeface="Open Sans"/>
              </a:rPr>
              <a:t>Example :</a:t>
            </a:r>
          </a:p>
          <a:p>
            <a:pPr algn="just"/>
            <a:r>
              <a:rPr lang="en-US" sz="2000" dirty="0">
                <a:latin typeface="Open Sans"/>
              </a:rPr>
              <a:t>Find the sequence of pseudorandom numbers generated by the linear congruential method with modulus </a:t>
            </a:r>
            <a:r>
              <a:rPr lang="en-US" sz="2000" i="1" dirty="0">
                <a:latin typeface="Open Sans"/>
              </a:rPr>
              <a:t>m </a:t>
            </a:r>
            <a:r>
              <a:rPr lang="en-US" sz="2000" dirty="0">
                <a:latin typeface="Open Sans"/>
              </a:rPr>
              <a:t>= 9, multiplier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= 7, increment </a:t>
            </a:r>
            <a:r>
              <a:rPr lang="en-US" sz="2000" i="1" dirty="0">
                <a:latin typeface="Open Sans"/>
              </a:rPr>
              <a:t>c </a:t>
            </a:r>
            <a:r>
              <a:rPr lang="en-US" sz="2000" dirty="0">
                <a:latin typeface="Open Sans"/>
              </a:rPr>
              <a:t>= 4, and seed </a:t>
            </a:r>
            <a:r>
              <a:rPr lang="en-US" sz="2000" i="1" dirty="0">
                <a:latin typeface="Open Sans"/>
              </a:rPr>
              <a:t>x</a:t>
            </a:r>
            <a:r>
              <a:rPr lang="en-US" sz="2000" dirty="0">
                <a:latin typeface="Open Sans"/>
              </a:rPr>
              <a:t>0 = 3.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7686E1-E17D-49BA-AE73-CEDB403FA378}"/>
              </a:ext>
            </a:extLst>
          </p:cNvPr>
          <p:cNvSpPr/>
          <p:nvPr/>
        </p:nvSpPr>
        <p:spPr>
          <a:xfrm>
            <a:off x="1386235" y="3656399"/>
            <a:ext cx="8729661" cy="3131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300"/>
              </a:spcBef>
            </a:pPr>
            <a:r>
              <a:rPr lang="en-US" sz="2000" b="1" i="1" dirty="0">
                <a:solidFill>
                  <a:srgbClr val="00B050"/>
                </a:solidFill>
                <a:latin typeface="Open Sans"/>
              </a:rPr>
              <a:t>Solution:</a:t>
            </a:r>
            <a:r>
              <a:rPr lang="en-US" sz="2000" i="1" dirty="0">
                <a:solidFill>
                  <a:srgbClr val="00FFFF"/>
                </a:solidFill>
                <a:latin typeface="Open Sans"/>
              </a:rPr>
              <a:t> </a:t>
            </a:r>
          </a:p>
          <a:p>
            <a:pPr algn="just">
              <a:spcBef>
                <a:spcPts val="3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We compute the terms of this sequence by successively using the recursively defined function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en-US" sz="1500" i="1" dirty="0">
                <a:solidFill>
                  <a:srgbClr val="000000"/>
                </a:solidFill>
                <a:latin typeface="Open Sans"/>
              </a:rPr>
              <a:t>n</a:t>
            </a:r>
            <a:r>
              <a:rPr lang="en-US" sz="1500" dirty="0">
                <a:solidFill>
                  <a:srgbClr val="000000"/>
                </a:solidFill>
                <a:latin typeface="Open Sans"/>
              </a:rPr>
              <a:t>+1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= (7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en-US" sz="1500" i="1" dirty="0">
                <a:solidFill>
                  <a:srgbClr val="000000"/>
                </a:solidFill>
                <a:latin typeface="Open Sans"/>
              </a:rPr>
              <a:t>n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+ 4) </a:t>
            </a:r>
            <a:r>
              <a:rPr lang="en-US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9, </a:t>
            </a:r>
          </a:p>
          <a:p>
            <a:pPr algn="just">
              <a:spcBef>
                <a:spcPts val="3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beginning by inserting the seed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0 = 3 to find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1. We find that</a:t>
            </a:r>
          </a:p>
          <a:p>
            <a:pPr marL="349250" indent="49213" algn="just">
              <a:spcBef>
                <a:spcPts val="300"/>
              </a:spcBef>
            </a:pPr>
            <a:r>
              <a:rPr lang="da-DK" sz="20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da-DK" sz="1500" dirty="0">
                <a:solidFill>
                  <a:srgbClr val="000000"/>
                </a:solidFill>
                <a:latin typeface="Open Sans"/>
              </a:rPr>
              <a:t>1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 = 7</a:t>
            </a:r>
            <a:r>
              <a:rPr lang="da-DK" sz="15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da-DK" sz="1500" dirty="0">
                <a:solidFill>
                  <a:srgbClr val="000000"/>
                </a:solidFill>
                <a:latin typeface="Open Sans"/>
              </a:rPr>
              <a:t>0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 + 4 </a:t>
            </a:r>
            <a:r>
              <a:rPr lang="da-DK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9 = 7 ⋅ 3 + 4 </a:t>
            </a:r>
            <a:r>
              <a:rPr lang="da-DK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9 = 25 </a:t>
            </a:r>
            <a:r>
              <a:rPr lang="da-DK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9 = 7</a:t>
            </a:r>
            <a:r>
              <a:rPr lang="da-DK" sz="2000" i="1" dirty="0">
                <a:solidFill>
                  <a:srgbClr val="000000"/>
                </a:solidFill>
                <a:latin typeface="Open Sans"/>
              </a:rPr>
              <a:t>,</a:t>
            </a:r>
          </a:p>
          <a:p>
            <a:pPr marL="349250" indent="49213" algn="just">
              <a:spcBef>
                <a:spcPts val="300"/>
              </a:spcBef>
            </a:pPr>
            <a:r>
              <a:rPr lang="da-DK" sz="20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da-DK" sz="1500" dirty="0">
                <a:solidFill>
                  <a:srgbClr val="000000"/>
                </a:solidFill>
                <a:latin typeface="Open Sans"/>
              </a:rPr>
              <a:t>2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 = 7</a:t>
            </a:r>
            <a:r>
              <a:rPr lang="da-DK" sz="15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da-DK" sz="1500" dirty="0">
                <a:solidFill>
                  <a:srgbClr val="000000"/>
                </a:solidFill>
                <a:latin typeface="Open Sans"/>
              </a:rPr>
              <a:t>1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 + 4 </a:t>
            </a:r>
            <a:r>
              <a:rPr lang="da-DK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9 = 7 ⋅ 7 + 4 </a:t>
            </a:r>
            <a:r>
              <a:rPr lang="da-DK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9 = 53 </a:t>
            </a:r>
            <a:r>
              <a:rPr lang="da-DK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9 = 8</a:t>
            </a:r>
            <a:r>
              <a:rPr lang="da-DK" sz="2000" i="1" dirty="0">
                <a:solidFill>
                  <a:srgbClr val="000000"/>
                </a:solidFill>
                <a:latin typeface="Open Sans"/>
              </a:rPr>
              <a:t>,</a:t>
            </a:r>
          </a:p>
          <a:p>
            <a:pPr marL="349250" indent="49213" algn="just">
              <a:spcBef>
                <a:spcPts val="300"/>
              </a:spcBef>
            </a:pPr>
            <a:r>
              <a:rPr lang="da-DK" sz="20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da-DK" sz="1500" dirty="0">
                <a:solidFill>
                  <a:srgbClr val="000000"/>
                </a:solidFill>
                <a:latin typeface="Open Sans"/>
              </a:rPr>
              <a:t>3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 = 7</a:t>
            </a:r>
            <a:r>
              <a:rPr lang="da-DK" sz="15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da-DK" sz="1500" dirty="0">
                <a:solidFill>
                  <a:srgbClr val="000000"/>
                </a:solidFill>
                <a:latin typeface="Open Sans"/>
              </a:rPr>
              <a:t>2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+ 4 </a:t>
            </a:r>
            <a:r>
              <a:rPr lang="da-DK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9 = 7 ⋅ 8 + 4 </a:t>
            </a:r>
            <a:r>
              <a:rPr lang="da-DK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9 = 60 </a:t>
            </a:r>
            <a:r>
              <a:rPr lang="da-DK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9 = 6</a:t>
            </a:r>
            <a:r>
              <a:rPr lang="da-DK" sz="2000" i="1" dirty="0">
                <a:solidFill>
                  <a:srgbClr val="000000"/>
                </a:solidFill>
                <a:latin typeface="Open Sans"/>
              </a:rPr>
              <a:t>,</a:t>
            </a:r>
          </a:p>
          <a:p>
            <a:pPr marL="349250" indent="49213" algn="just">
              <a:spcBef>
                <a:spcPts val="300"/>
              </a:spcBef>
            </a:pPr>
            <a:r>
              <a:rPr lang="da-DK" sz="20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da-DK" sz="1500" dirty="0">
                <a:solidFill>
                  <a:srgbClr val="000000"/>
                </a:solidFill>
                <a:latin typeface="Open Sans"/>
              </a:rPr>
              <a:t>4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 = 7</a:t>
            </a:r>
            <a:r>
              <a:rPr lang="da-DK" sz="15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da-DK" sz="1500" dirty="0">
                <a:solidFill>
                  <a:srgbClr val="000000"/>
                </a:solidFill>
                <a:latin typeface="Open Sans"/>
              </a:rPr>
              <a:t>3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 + 4 </a:t>
            </a:r>
            <a:r>
              <a:rPr lang="da-DK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9 = 7 ⋅ 6 + 4 </a:t>
            </a:r>
            <a:r>
              <a:rPr lang="da-DK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9 = 46 </a:t>
            </a:r>
            <a:r>
              <a:rPr lang="da-DK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9 = 1</a:t>
            </a:r>
            <a:r>
              <a:rPr lang="da-DK" sz="2000" i="1" dirty="0">
                <a:solidFill>
                  <a:srgbClr val="000000"/>
                </a:solidFill>
                <a:latin typeface="Open Sans"/>
              </a:rPr>
              <a:t>,</a:t>
            </a:r>
          </a:p>
          <a:p>
            <a:pPr marL="349250" indent="49213" algn="just">
              <a:spcBef>
                <a:spcPts val="300"/>
              </a:spcBef>
            </a:pPr>
            <a:r>
              <a:rPr lang="da-DK" sz="20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da-DK" sz="1500" dirty="0">
                <a:solidFill>
                  <a:srgbClr val="000000"/>
                </a:solidFill>
                <a:latin typeface="Open Sans"/>
              </a:rPr>
              <a:t>5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 = 7</a:t>
            </a:r>
            <a:r>
              <a:rPr lang="da-DK" sz="15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da-DK" sz="1500" dirty="0">
                <a:solidFill>
                  <a:srgbClr val="000000"/>
                </a:solidFill>
                <a:latin typeface="Open Sans"/>
              </a:rPr>
              <a:t>4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 + 4 </a:t>
            </a:r>
            <a:r>
              <a:rPr lang="da-DK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9 = 7 ⋅ 1 + 4 </a:t>
            </a:r>
            <a:r>
              <a:rPr lang="da-DK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9 = 11 </a:t>
            </a:r>
            <a:r>
              <a:rPr lang="da-DK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9 = 2</a:t>
            </a:r>
            <a:r>
              <a:rPr lang="da-DK" sz="2000" i="1" dirty="0">
                <a:solidFill>
                  <a:srgbClr val="000000"/>
                </a:solidFill>
                <a:latin typeface="Open Sans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547720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BCBDF-EDB4-4D95-8EDF-2164F0D7A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83D0E6-2D13-4271-BB2C-9E699F29FC34}"/>
              </a:ext>
            </a:extLst>
          </p:cNvPr>
          <p:cNvSpPr/>
          <p:nvPr/>
        </p:nvSpPr>
        <p:spPr>
          <a:xfrm>
            <a:off x="1463040" y="2425901"/>
            <a:ext cx="8478982" cy="417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da-DK" sz="2000" b="1" i="1" dirty="0">
                <a:solidFill>
                  <a:srgbClr val="00B050"/>
                </a:solidFill>
                <a:latin typeface="Open Sans"/>
              </a:rPr>
              <a:t>Solution :</a:t>
            </a:r>
          </a:p>
          <a:p>
            <a:pPr marL="515938" indent="-50800" algn="just">
              <a:spcBef>
                <a:spcPts val="600"/>
              </a:spcBef>
            </a:pPr>
            <a:r>
              <a:rPr lang="da-DK" sz="20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da-DK" sz="1500" dirty="0">
                <a:solidFill>
                  <a:srgbClr val="000000"/>
                </a:solidFill>
                <a:latin typeface="Open Sans"/>
              </a:rPr>
              <a:t>6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 = 7</a:t>
            </a:r>
            <a:r>
              <a:rPr lang="da-DK" sz="15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da-DK" sz="1500" dirty="0">
                <a:solidFill>
                  <a:srgbClr val="000000"/>
                </a:solidFill>
                <a:latin typeface="Open Sans"/>
              </a:rPr>
              <a:t>5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 + 4 </a:t>
            </a:r>
            <a:r>
              <a:rPr lang="da-DK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9 = 7 ⋅ 2 + 4 </a:t>
            </a:r>
            <a:r>
              <a:rPr lang="da-DK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9 = 18 </a:t>
            </a:r>
            <a:r>
              <a:rPr lang="da-DK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9 = 0</a:t>
            </a:r>
            <a:r>
              <a:rPr lang="da-DK" sz="2000" i="1" dirty="0">
                <a:solidFill>
                  <a:srgbClr val="000000"/>
                </a:solidFill>
                <a:latin typeface="Open Sans"/>
              </a:rPr>
              <a:t>,</a:t>
            </a:r>
          </a:p>
          <a:p>
            <a:pPr marL="515938" indent="-50800" algn="just">
              <a:spcBef>
                <a:spcPts val="600"/>
              </a:spcBef>
            </a:pPr>
            <a:r>
              <a:rPr lang="da-DK" sz="20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da-DK" sz="1500" dirty="0">
                <a:solidFill>
                  <a:srgbClr val="000000"/>
                </a:solidFill>
                <a:latin typeface="Open Sans"/>
              </a:rPr>
              <a:t>7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= 7</a:t>
            </a:r>
            <a:r>
              <a:rPr lang="da-DK" sz="15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da-DK" sz="1500" dirty="0">
                <a:solidFill>
                  <a:srgbClr val="000000"/>
                </a:solidFill>
                <a:latin typeface="Open Sans"/>
              </a:rPr>
              <a:t>6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 + 4 </a:t>
            </a:r>
            <a:r>
              <a:rPr lang="da-DK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9 = 7 ⋅ 0 + 4 </a:t>
            </a:r>
            <a:r>
              <a:rPr lang="da-DK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9 = 4 </a:t>
            </a:r>
            <a:r>
              <a:rPr lang="da-DK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9 = 4</a:t>
            </a:r>
            <a:r>
              <a:rPr lang="da-DK" sz="2000" i="1" dirty="0">
                <a:solidFill>
                  <a:srgbClr val="000000"/>
                </a:solidFill>
                <a:latin typeface="Open Sans"/>
              </a:rPr>
              <a:t>,</a:t>
            </a:r>
          </a:p>
          <a:p>
            <a:pPr marL="515938" indent="-50800" algn="just">
              <a:spcBef>
                <a:spcPts val="600"/>
              </a:spcBef>
            </a:pPr>
            <a:r>
              <a:rPr lang="da-DK" sz="20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da-DK" sz="1500" dirty="0">
                <a:solidFill>
                  <a:srgbClr val="000000"/>
                </a:solidFill>
                <a:latin typeface="Open Sans"/>
              </a:rPr>
              <a:t>8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 = 7</a:t>
            </a:r>
            <a:r>
              <a:rPr lang="da-DK" sz="15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da-DK" sz="1500" dirty="0">
                <a:solidFill>
                  <a:srgbClr val="000000"/>
                </a:solidFill>
                <a:latin typeface="Open Sans"/>
              </a:rPr>
              <a:t>7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 + 4 </a:t>
            </a:r>
            <a:r>
              <a:rPr lang="da-DK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9 = 7 ⋅ 4 + 4 </a:t>
            </a:r>
            <a:r>
              <a:rPr lang="da-DK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9 = 32 </a:t>
            </a:r>
            <a:r>
              <a:rPr lang="da-DK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9 = 5</a:t>
            </a:r>
            <a:r>
              <a:rPr lang="da-DK" sz="2000" i="1" dirty="0">
                <a:solidFill>
                  <a:srgbClr val="000000"/>
                </a:solidFill>
                <a:latin typeface="Open Sans"/>
              </a:rPr>
              <a:t>,</a:t>
            </a:r>
          </a:p>
          <a:p>
            <a:pPr marL="515938" indent="-50800" algn="just">
              <a:spcBef>
                <a:spcPts val="600"/>
              </a:spcBef>
            </a:pPr>
            <a:r>
              <a:rPr lang="da-DK" sz="20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da-DK" sz="1500" dirty="0">
                <a:solidFill>
                  <a:srgbClr val="000000"/>
                </a:solidFill>
                <a:latin typeface="Open Sans"/>
              </a:rPr>
              <a:t>9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 = 7</a:t>
            </a:r>
            <a:r>
              <a:rPr lang="da-DK" sz="15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da-DK" sz="1500" dirty="0">
                <a:solidFill>
                  <a:srgbClr val="000000"/>
                </a:solidFill>
                <a:latin typeface="Open Sans"/>
              </a:rPr>
              <a:t>8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 + 4 </a:t>
            </a:r>
            <a:r>
              <a:rPr lang="da-DK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9 = 7 ⋅ 5 + 4 </a:t>
            </a:r>
            <a:r>
              <a:rPr lang="da-DK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9 = 39 </a:t>
            </a:r>
            <a:r>
              <a:rPr lang="da-DK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9 = 3</a:t>
            </a:r>
            <a:r>
              <a:rPr lang="da-DK" sz="2000" i="1" dirty="0">
                <a:solidFill>
                  <a:srgbClr val="000000"/>
                </a:solidFill>
                <a:latin typeface="Open Sans"/>
              </a:rPr>
              <a:t>.</a:t>
            </a:r>
          </a:p>
          <a:p>
            <a:pPr algn="just">
              <a:spcBef>
                <a:spcPts val="600"/>
              </a:spcBef>
            </a:pPr>
            <a:endParaRPr lang="en-US" sz="2000" dirty="0">
              <a:solidFill>
                <a:srgbClr val="000000"/>
              </a:solidFill>
              <a:latin typeface="Open Sans"/>
            </a:endParaRP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Because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en-US" sz="1500" dirty="0">
                <a:solidFill>
                  <a:srgbClr val="000000"/>
                </a:solidFill>
                <a:latin typeface="Open Sans"/>
              </a:rPr>
              <a:t>9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 =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en-US" sz="1500" dirty="0">
                <a:solidFill>
                  <a:srgbClr val="000000"/>
                </a:solidFill>
                <a:latin typeface="Open Sans"/>
              </a:rPr>
              <a:t>0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 and because each term depends only on the previous term, we see that the sequence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       3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7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8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6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1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2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0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4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5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3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7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8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6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1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2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0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4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5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3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…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is generated. </a:t>
            </a:r>
          </a:p>
          <a:p>
            <a:pPr algn="just"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This sequence contains nine different numbers before repeating.</a:t>
            </a:r>
            <a:endParaRPr lang="en-US" sz="2000" dirty="0">
              <a:latin typeface="Open San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E4D75F-15FB-478B-B62F-57F8F29F6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481" y="723410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chemeClr val="accent1"/>
                </a:solidFill>
                <a:latin typeface="Open Sans"/>
              </a:rPr>
              <a:t>2. Pseudorandom Numbers</a:t>
            </a:r>
          </a:p>
        </p:txBody>
      </p:sp>
    </p:spTree>
    <p:extLst>
      <p:ext uri="{BB962C8B-B14F-4D97-AF65-F5344CB8AC3E}">
        <p14:creationId xmlns:p14="http://schemas.microsoft.com/office/powerpoint/2010/main" val="1462776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ED3B-8630-48DE-B450-946BC0F1E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782" y="839788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chemeClr val="accent1"/>
                </a:solidFill>
                <a:latin typeface="Open Sans"/>
              </a:rPr>
              <a:t>Check Digits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5367E-D770-4A3A-8B46-0DDC3097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453E70-5662-4AAB-96B2-C15740636739}"/>
              </a:ext>
            </a:extLst>
          </p:cNvPr>
          <p:cNvSpPr/>
          <p:nvPr/>
        </p:nvSpPr>
        <p:spPr>
          <a:xfrm>
            <a:off x="1446416" y="2411641"/>
            <a:ext cx="870723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2000" dirty="0">
                <a:latin typeface="Open Sans"/>
              </a:rPr>
              <a:t>Congruences are used to check for errors in digit strings. 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2000" dirty="0">
                <a:latin typeface="Open Sans"/>
              </a:rPr>
              <a:t>A common technique for detecting errors in such strings is to add an extra digit at the end of the string. </a:t>
            </a:r>
          </a:p>
          <a:p>
            <a:pPr marL="342900" indent="-342900" algn="just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en-US" sz="2000" dirty="0">
                <a:latin typeface="Open Sans"/>
              </a:rPr>
              <a:t>This final digit, or check digit, is calculated using a particular function. Then, to determine whether a digit string is correct, a check is made to see whether this final digit has the correct value</a:t>
            </a:r>
          </a:p>
        </p:txBody>
      </p:sp>
    </p:spTree>
    <p:extLst>
      <p:ext uri="{BB962C8B-B14F-4D97-AF65-F5344CB8AC3E}">
        <p14:creationId xmlns:p14="http://schemas.microsoft.com/office/powerpoint/2010/main" val="8502341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71A06-645E-4A88-83C2-2475C168F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1C68E09-D21A-4F11-A27D-AFCBB36EC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782" y="839788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chemeClr val="accent1"/>
                </a:solidFill>
                <a:latin typeface="Open Sans"/>
              </a:rPr>
              <a:t>Check Digits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C2E368-4DA1-40C2-8A34-098FB1DA3930}"/>
              </a:ext>
            </a:extLst>
          </p:cNvPr>
          <p:cNvSpPr/>
          <p:nvPr/>
        </p:nvSpPr>
        <p:spPr>
          <a:xfrm>
            <a:off x="1423988" y="2228252"/>
            <a:ext cx="8729662" cy="4393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300"/>
              </a:spcBef>
            </a:pPr>
            <a:r>
              <a:rPr lang="en-US" sz="2200" b="1" dirty="0">
                <a:solidFill>
                  <a:schemeClr val="accent1"/>
                </a:solidFill>
                <a:latin typeface="Open Sans"/>
              </a:rPr>
              <a:t>Example :</a:t>
            </a:r>
          </a:p>
          <a:p>
            <a:pPr algn="just">
              <a:spcBef>
                <a:spcPts val="300"/>
              </a:spcBef>
            </a:pPr>
            <a:r>
              <a:rPr lang="en-US" sz="2000" dirty="0">
                <a:latin typeface="Open Sans"/>
              </a:rPr>
              <a:t>Retail products are identified by their </a:t>
            </a:r>
            <a:r>
              <a:rPr lang="en-US" sz="2000" b="1" dirty="0">
                <a:latin typeface="Open Sans"/>
              </a:rPr>
              <a:t>Universal Product Codes (UPCs)</a:t>
            </a:r>
            <a:r>
              <a:rPr lang="en-US" sz="2000" dirty="0">
                <a:latin typeface="Open Sans"/>
              </a:rPr>
              <a:t>. </a:t>
            </a:r>
          </a:p>
          <a:p>
            <a:pPr algn="just">
              <a:spcBef>
                <a:spcPts val="300"/>
              </a:spcBef>
            </a:pPr>
            <a:r>
              <a:rPr lang="en-US" sz="2000" dirty="0">
                <a:latin typeface="Open Sans"/>
              </a:rPr>
              <a:t>The most common form of a UPC has 12 decimal digits: the first digit identifies the product category, the next five digits identify the manufacturer, the following five identify the particular product, and the last digit is a check digit. The check digit is determined by the congruence</a:t>
            </a:r>
          </a:p>
          <a:p>
            <a:pPr algn="just">
              <a:spcBef>
                <a:spcPts val="300"/>
              </a:spcBef>
            </a:pPr>
            <a:r>
              <a:rPr lang="da-DK" sz="2000" dirty="0">
                <a:latin typeface="Open Sans"/>
              </a:rPr>
              <a:t>3</a:t>
            </a:r>
            <a:r>
              <a:rPr lang="da-DK" sz="2000" i="1" dirty="0">
                <a:latin typeface="Open Sans"/>
              </a:rPr>
              <a:t>x</a:t>
            </a:r>
            <a:r>
              <a:rPr lang="da-DK" sz="2000" dirty="0">
                <a:latin typeface="Open Sans"/>
              </a:rPr>
              <a:t>1 + </a:t>
            </a:r>
            <a:r>
              <a:rPr lang="da-DK" sz="2000" i="1" dirty="0">
                <a:latin typeface="Open Sans"/>
              </a:rPr>
              <a:t>x</a:t>
            </a:r>
            <a:r>
              <a:rPr lang="da-DK" sz="2000" dirty="0">
                <a:latin typeface="Open Sans"/>
              </a:rPr>
              <a:t>2 + 3</a:t>
            </a:r>
            <a:r>
              <a:rPr lang="da-DK" sz="2000" i="1" dirty="0">
                <a:latin typeface="Open Sans"/>
              </a:rPr>
              <a:t>x</a:t>
            </a:r>
            <a:r>
              <a:rPr lang="da-DK" sz="2000" dirty="0">
                <a:latin typeface="Open Sans"/>
              </a:rPr>
              <a:t>3 + </a:t>
            </a:r>
            <a:r>
              <a:rPr lang="da-DK" sz="2000" i="1" dirty="0">
                <a:latin typeface="Open Sans"/>
              </a:rPr>
              <a:t>x</a:t>
            </a:r>
            <a:r>
              <a:rPr lang="da-DK" sz="2000" dirty="0">
                <a:latin typeface="Open Sans"/>
              </a:rPr>
              <a:t>4 + 3</a:t>
            </a:r>
            <a:r>
              <a:rPr lang="da-DK" sz="2000" i="1" dirty="0">
                <a:latin typeface="Open Sans"/>
              </a:rPr>
              <a:t>x</a:t>
            </a:r>
            <a:r>
              <a:rPr lang="da-DK" sz="2000" dirty="0">
                <a:latin typeface="Open Sans"/>
              </a:rPr>
              <a:t>5 + </a:t>
            </a:r>
            <a:r>
              <a:rPr lang="da-DK" sz="2000" i="1" dirty="0">
                <a:latin typeface="Open Sans"/>
              </a:rPr>
              <a:t>x</a:t>
            </a:r>
            <a:r>
              <a:rPr lang="da-DK" sz="2000" dirty="0">
                <a:latin typeface="Open Sans"/>
              </a:rPr>
              <a:t>6 + 3</a:t>
            </a:r>
            <a:r>
              <a:rPr lang="da-DK" sz="2000" i="1" dirty="0">
                <a:latin typeface="Open Sans"/>
              </a:rPr>
              <a:t>x</a:t>
            </a:r>
            <a:r>
              <a:rPr lang="da-DK" sz="2000" dirty="0">
                <a:latin typeface="Open Sans"/>
              </a:rPr>
              <a:t>7 + </a:t>
            </a:r>
            <a:r>
              <a:rPr lang="da-DK" sz="2000" i="1" dirty="0">
                <a:latin typeface="Open Sans"/>
              </a:rPr>
              <a:t>x</a:t>
            </a:r>
            <a:r>
              <a:rPr lang="da-DK" sz="2000" dirty="0">
                <a:latin typeface="Open Sans"/>
              </a:rPr>
              <a:t>8 + 3</a:t>
            </a:r>
            <a:r>
              <a:rPr lang="da-DK" sz="2000" i="1" dirty="0">
                <a:latin typeface="Open Sans"/>
              </a:rPr>
              <a:t>x</a:t>
            </a:r>
            <a:r>
              <a:rPr lang="da-DK" sz="2000" dirty="0">
                <a:latin typeface="Open Sans"/>
              </a:rPr>
              <a:t>9 + </a:t>
            </a:r>
            <a:r>
              <a:rPr lang="da-DK" sz="2000" i="1" dirty="0">
                <a:latin typeface="Open Sans"/>
              </a:rPr>
              <a:t>x</a:t>
            </a:r>
            <a:r>
              <a:rPr lang="da-DK" sz="2000" dirty="0">
                <a:latin typeface="Open Sans"/>
              </a:rPr>
              <a:t>10 + 3</a:t>
            </a:r>
            <a:r>
              <a:rPr lang="da-DK" sz="2000" i="1" dirty="0">
                <a:latin typeface="Open Sans"/>
              </a:rPr>
              <a:t>x</a:t>
            </a:r>
            <a:r>
              <a:rPr lang="da-DK" sz="2000" dirty="0">
                <a:latin typeface="Open Sans"/>
              </a:rPr>
              <a:t>11 + </a:t>
            </a:r>
            <a:r>
              <a:rPr lang="da-DK" sz="2000" i="1" dirty="0">
                <a:latin typeface="Open Sans"/>
              </a:rPr>
              <a:t>x</a:t>
            </a:r>
            <a:r>
              <a:rPr lang="da-DK" sz="2000" dirty="0">
                <a:latin typeface="Open Sans"/>
              </a:rPr>
              <a:t>12 </a:t>
            </a:r>
          </a:p>
          <a:p>
            <a:pPr algn="just">
              <a:spcBef>
                <a:spcPts val="300"/>
              </a:spcBef>
            </a:pPr>
            <a:r>
              <a:rPr lang="da-DK" sz="2000" dirty="0">
                <a:latin typeface="Open Sans"/>
              </a:rPr>
              <a:t>≡ 0 (mod 10)</a:t>
            </a:r>
            <a:r>
              <a:rPr lang="da-DK" sz="2000" i="1" dirty="0">
                <a:latin typeface="Open Sans"/>
              </a:rPr>
              <a:t>.</a:t>
            </a:r>
          </a:p>
          <a:p>
            <a:pPr algn="just">
              <a:spcBef>
                <a:spcPts val="300"/>
              </a:spcBef>
            </a:pPr>
            <a:endParaRPr lang="da-DK" sz="2000" i="1" dirty="0">
              <a:latin typeface="Open Sans"/>
            </a:endParaRPr>
          </a:p>
          <a:p>
            <a:pPr algn="just">
              <a:spcBef>
                <a:spcPts val="300"/>
              </a:spcBef>
            </a:pPr>
            <a:r>
              <a:rPr lang="en-US" sz="2000" dirty="0">
                <a:latin typeface="Open Sans"/>
              </a:rPr>
              <a:t>Answer these questions:</a:t>
            </a:r>
          </a:p>
          <a:p>
            <a:pPr algn="just">
              <a:spcBef>
                <a:spcPts val="300"/>
              </a:spcBef>
            </a:pPr>
            <a:r>
              <a:rPr lang="en-US" sz="2000" dirty="0">
                <a:latin typeface="Open Sans"/>
              </a:rPr>
              <a:t>(a) Suppose that the first 11 digits of a UPC are 79357343104. What is the  check digit?</a:t>
            </a:r>
          </a:p>
          <a:p>
            <a:pPr algn="just">
              <a:spcBef>
                <a:spcPts val="300"/>
              </a:spcBef>
            </a:pPr>
            <a:r>
              <a:rPr lang="en-US" sz="2000" dirty="0">
                <a:latin typeface="Open Sans"/>
              </a:rPr>
              <a:t>(b) Is 041331021641 a valid UPC?</a:t>
            </a:r>
          </a:p>
        </p:txBody>
      </p:sp>
    </p:spTree>
    <p:extLst>
      <p:ext uri="{BB962C8B-B14F-4D97-AF65-F5344CB8AC3E}">
        <p14:creationId xmlns:p14="http://schemas.microsoft.com/office/powerpoint/2010/main" val="281074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162F0-45DA-46A2-8E68-97AC262F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A7D209-83D4-4D77-AD23-36E08635C853}"/>
              </a:ext>
            </a:extLst>
          </p:cNvPr>
          <p:cNvSpPr/>
          <p:nvPr/>
        </p:nvSpPr>
        <p:spPr>
          <a:xfrm>
            <a:off x="1423988" y="2421577"/>
            <a:ext cx="893366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800"/>
              </a:spcBef>
            </a:pPr>
            <a:r>
              <a:rPr lang="en-US" sz="2000" b="1" dirty="0">
                <a:solidFill>
                  <a:schemeClr val="accent1"/>
                </a:solidFill>
                <a:latin typeface="Open Sans"/>
              </a:rPr>
              <a:t>Example 02 : </a:t>
            </a:r>
          </a:p>
          <a:p>
            <a:pPr algn="just">
              <a:spcBef>
                <a:spcPts val="8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Let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n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d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be positive integers. How many positive integers not exceeding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n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are divisible by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?</a:t>
            </a:r>
          </a:p>
          <a:p>
            <a:pPr algn="just">
              <a:spcBef>
                <a:spcPts val="800"/>
              </a:spcBef>
            </a:pPr>
            <a:endParaRPr lang="en-US" sz="2000" dirty="0">
              <a:solidFill>
                <a:srgbClr val="000000"/>
              </a:solidFill>
              <a:latin typeface="Open Sans"/>
            </a:endParaRPr>
          </a:p>
          <a:p>
            <a:pPr algn="just">
              <a:spcBef>
                <a:spcPts val="800"/>
              </a:spcBef>
            </a:pPr>
            <a:r>
              <a:rPr lang="en-US" sz="2000" b="1" i="1" dirty="0">
                <a:solidFill>
                  <a:schemeClr val="accent1"/>
                </a:solidFill>
                <a:latin typeface="Open Sans"/>
              </a:rPr>
              <a:t>Solution: </a:t>
            </a:r>
          </a:p>
          <a:p>
            <a:pPr algn="just">
              <a:spcBef>
                <a:spcPts val="8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The positive integers divisible by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d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are all the integers of the form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dk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where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k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is a positive integer. </a:t>
            </a:r>
          </a:p>
          <a:p>
            <a:pPr algn="just">
              <a:spcBef>
                <a:spcPts val="8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Hence, the number of positive integers divisible by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d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that do not exceed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n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equals the number of integers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k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with 0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&lt; dk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≤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n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or with 0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&lt; k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≤ 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n</a:t>
            </a:r>
            <a:r>
              <a:rPr lang="en-US" sz="2000" dirty="0" err="1">
                <a:solidFill>
                  <a:srgbClr val="000000"/>
                </a:solidFill>
                <a:latin typeface="Open Sans"/>
              </a:rPr>
              <a:t>∕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.</a:t>
            </a:r>
          </a:p>
          <a:p>
            <a:pPr algn="just">
              <a:spcBef>
                <a:spcPts val="8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Therefore, there are ⌊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n</a:t>
            </a:r>
            <a:r>
              <a:rPr lang="en-US" sz="2000" dirty="0" err="1">
                <a:solidFill>
                  <a:srgbClr val="000000"/>
                </a:solidFill>
                <a:latin typeface="Open Sans"/>
              </a:rPr>
              <a:t>∕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⌋ positive integers not exceeding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n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that are divisible by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.</a:t>
            </a:r>
            <a:endParaRPr lang="en-US" sz="2000" dirty="0">
              <a:latin typeface="Open San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4998FB-9FC8-442C-B30E-3BB8851A4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538" y="839788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chemeClr val="accent1"/>
                </a:solidFill>
                <a:latin typeface="Open Sans"/>
              </a:rPr>
              <a:t>Division</a:t>
            </a:r>
          </a:p>
        </p:txBody>
      </p:sp>
    </p:spTree>
    <p:extLst>
      <p:ext uri="{BB962C8B-B14F-4D97-AF65-F5344CB8AC3E}">
        <p14:creationId xmlns:p14="http://schemas.microsoft.com/office/powerpoint/2010/main" val="1214839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525A0-5DA9-432B-A834-67A2D218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CD92F1-48EA-4375-8552-2906EDD0A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782" y="839788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chemeClr val="accent1"/>
                </a:solidFill>
                <a:latin typeface="Open Sans"/>
              </a:rPr>
              <a:t>Check Digits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26F6B-6CBA-42F2-B283-913ECA2EDE9B}"/>
              </a:ext>
            </a:extLst>
          </p:cNvPr>
          <p:cNvSpPr/>
          <p:nvPr/>
        </p:nvSpPr>
        <p:spPr>
          <a:xfrm>
            <a:off x="1411634" y="2110898"/>
            <a:ext cx="8866448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200"/>
              </a:spcBef>
            </a:pPr>
            <a:r>
              <a:rPr lang="en-US" sz="2200" b="1" i="1" dirty="0">
                <a:solidFill>
                  <a:srgbClr val="00B050"/>
                </a:solidFill>
                <a:latin typeface="Open Sans"/>
              </a:rPr>
              <a:t>Solution: </a:t>
            </a:r>
          </a:p>
          <a:p>
            <a:pPr marL="457200" indent="-457200" algn="just">
              <a:spcBef>
                <a:spcPts val="200"/>
              </a:spcBef>
              <a:buAutoNum type="alphaLcParenBoth"/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We insert the digits of 79357343104 into the congruence for UPC check digits. This gives </a:t>
            </a:r>
          </a:p>
          <a:p>
            <a:pPr algn="just">
              <a:spcBef>
                <a:spcPts val="2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       3 ⋅ 7 + 9 + 3 ⋅ 3 + 5 + 3 ⋅ 7 + 3 + 3 ⋅ 4 + 3 + 3 ⋅ 1 + 0 + 3 ⋅ 4 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12 </a:t>
            </a:r>
          </a:p>
          <a:p>
            <a:pPr algn="just">
              <a:spcBef>
                <a:spcPts val="2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       ≡ 0(mod 10)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. </a:t>
            </a:r>
          </a:p>
          <a:p>
            <a:pPr algn="just">
              <a:spcBef>
                <a:spcPts val="200"/>
              </a:spcBef>
            </a:pPr>
            <a:r>
              <a:rPr lang="en-US" sz="2000" i="1" dirty="0">
                <a:solidFill>
                  <a:srgbClr val="000000"/>
                </a:solidFill>
                <a:latin typeface="Open Sans"/>
              </a:rPr>
              <a:t>      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Simplifying, 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we have </a:t>
            </a:r>
          </a:p>
          <a:p>
            <a:pPr algn="just">
              <a:spcBef>
                <a:spcPts val="200"/>
              </a:spcBef>
            </a:pPr>
            <a:r>
              <a:rPr lang="da-DK" sz="2000" dirty="0">
                <a:solidFill>
                  <a:srgbClr val="000000"/>
                </a:solidFill>
                <a:latin typeface="Open Sans"/>
              </a:rPr>
              <a:t>       21 + 9 + 9 + 5 + 21 + 3 + 12 + 3 + 3 + 0 + 12 + </a:t>
            </a:r>
            <a:r>
              <a:rPr lang="da-DK" sz="20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da-DK" sz="2000" dirty="0">
                <a:solidFill>
                  <a:srgbClr val="000000"/>
                </a:solidFill>
                <a:latin typeface="Open Sans"/>
              </a:rPr>
              <a:t>12 ≡ 0 (mod 10). </a:t>
            </a:r>
          </a:p>
          <a:p>
            <a:pPr algn="just">
              <a:spcBef>
                <a:spcPts val="200"/>
              </a:spcBef>
            </a:pPr>
            <a:r>
              <a:rPr lang="da-DK" sz="2000" dirty="0">
                <a:solidFill>
                  <a:srgbClr val="000000"/>
                </a:solidFill>
                <a:latin typeface="Open Sans"/>
              </a:rPr>
              <a:t>       Hence, 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98 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12 ≡ 0 (mod 10). </a:t>
            </a:r>
          </a:p>
          <a:p>
            <a:pPr algn="just">
              <a:spcBef>
                <a:spcPts val="2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       It follows that     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12 ≡ 2 (mod 10), </a:t>
            </a:r>
          </a:p>
          <a:p>
            <a:pPr algn="just">
              <a:spcBef>
                <a:spcPts val="2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       so the check digit is 2.</a:t>
            </a:r>
          </a:p>
          <a:p>
            <a:pPr marL="465138" indent="-465138" algn="just">
              <a:spcBef>
                <a:spcPts val="200"/>
              </a:spcBef>
              <a:buAutoNum type="alphaLcParenBoth" startAt="2"/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To check whether 041331021641 is valid, we insert the digits into the    congruence these digits must satisfy. This gives</a:t>
            </a:r>
          </a:p>
          <a:p>
            <a:pPr algn="just">
              <a:spcBef>
                <a:spcPts val="2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       3 ⋅ 0 + 4 + 3 ⋅ 1 + 3 + 3 ⋅ 3 + 1 + 3 ⋅ 0 + 2 + 3 ⋅ 1 + 6 + 3 ⋅ 4 + 1</a:t>
            </a:r>
          </a:p>
          <a:p>
            <a:pPr algn="just">
              <a:spcBef>
                <a:spcPts val="200"/>
              </a:spcBef>
            </a:pPr>
            <a:r>
              <a:rPr lang="da-DK" sz="2000" dirty="0">
                <a:solidFill>
                  <a:srgbClr val="000000"/>
                </a:solidFill>
                <a:latin typeface="Open Sans"/>
              </a:rPr>
              <a:t>       ≡ 0 + 4 + 3 + 3 + 9 + 1 + 0 + 2 + 3 + 6 + 12 + 1 ≡ 4 ≢ 0 (mod 10). </a:t>
            </a:r>
          </a:p>
          <a:p>
            <a:pPr algn="just">
              <a:spcBef>
                <a:spcPts val="200"/>
              </a:spcBef>
            </a:pPr>
            <a:r>
              <a:rPr lang="da-DK" sz="2000" dirty="0">
                <a:solidFill>
                  <a:srgbClr val="000000"/>
                </a:solidFill>
                <a:latin typeface="Open Sans"/>
              </a:rPr>
              <a:t>       Hence, 041331021641 is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not a valid UPC.</a:t>
            </a:r>
            <a:endParaRPr lang="en-US" sz="20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43471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889B-1E23-42B4-9B95-E957D59C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658" y="839788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chemeClr val="accent1"/>
                </a:solidFill>
                <a:latin typeface="Open Sans"/>
              </a:rPr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BEBDF0-3B5A-4058-85FF-E6AB85B7BDA5}"/>
              </a:ext>
            </a:extLst>
          </p:cNvPr>
          <p:cNvSpPr/>
          <p:nvPr/>
        </p:nvSpPr>
        <p:spPr>
          <a:xfrm>
            <a:off x="2173000" y="3261447"/>
            <a:ext cx="6987626" cy="13392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900"/>
            </a:pPr>
            <a:r>
              <a:rPr lang="en-US" sz="2400" dirty="0">
                <a:solidFill>
                  <a:srgbClr val="000000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Kenneth H. Rosen, “ </a:t>
            </a:r>
            <a:r>
              <a:rPr lang="en-US" sz="2400" dirty="0">
                <a:solidFill>
                  <a:srgbClr val="410000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Discrete Mathematics and its Applications”, 8</a:t>
            </a:r>
            <a:r>
              <a:rPr lang="en-US" sz="2400" baseline="30000" dirty="0">
                <a:solidFill>
                  <a:srgbClr val="410000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2400" dirty="0">
                <a:solidFill>
                  <a:srgbClr val="410000"/>
                </a:solidFill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 edition,219, </a:t>
            </a:r>
            <a:r>
              <a:rPr lang="en-US" sz="2400" dirty="0">
                <a:latin typeface="Open Sans"/>
                <a:ea typeface="Calibri" panose="020F0502020204030204" pitchFamily="34" charset="0"/>
                <a:cs typeface="Times New Roman" panose="02020603050405020304" pitchFamily="18" charset="0"/>
              </a:rPr>
              <a:t>McGraw-Hill Education, New York, ISBN 978-1-259-67651-2</a:t>
            </a:r>
            <a:endParaRPr lang="en-US" sz="3600" dirty="0">
              <a:latin typeface="Open Sans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9B69B-E1A7-4146-AFA4-1843C60EA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C0C48-4550-499A-936C-E780151000F1}" type="slidenum">
              <a:rPr lang="en-US" altLang="en-US" smtClean="0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99023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629866-5B99-4BDF-8582-A5F02099E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5E9FFE-DD11-455C-A7E6-845DC1551057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BB072-B89F-4A9D-918C-0FD947B5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350E5D-A190-4D74-8736-7FDEFF8FDB2E}"/>
              </a:ext>
            </a:extLst>
          </p:cNvPr>
          <p:cNvSpPr/>
          <p:nvPr/>
        </p:nvSpPr>
        <p:spPr>
          <a:xfrm>
            <a:off x="1391603" y="2342458"/>
            <a:ext cx="6268085" cy="21749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200" b="1" dirty="0">
                <a:solidFill>
                  <a:schemeClr val="accent1"/>
                </a:solidFill>
                <a:latin typeface="Open Sans"/>
              </a:rPr>
              <a:t>Theorem 1 :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latin typeface="Open Sans"/>
              </a:rPr>
              <a:t>Let </a:t>
            </a:r>
            <a:r>
              <a:rPr lang="en-US" sz="2000" i="1" dirty="0">
                <a:latin typeface="Open Sans"/>
              </a:rPr>
              <a:t>a, b, </a:t>
            </a:r>
            <a:r>
              <a:rPr lang="en-US" sz="2000" dirty="0">
                <a:latin typeface="Open Sans"/>
              </a:rPr>
              <a:t>and </a:t>
            </a:r>
            <a:r>
              <a:rPr lang="en-US" sz="2000" i="1" dirty="0">
                <a:latin typeface="Open Sans"/>
              </a:rPr>
              <a:t>c </a:t>
            </a:r>
            <a:r>
              <a:rPr lang="en-US" sz="2000" dirty="0">
                <a:latin typeface="Open Sans"/>
              </a:rPr>
              <a:t>be integers, where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≠ 0. Then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latin typeface="Open Sans"/>
              </a:rPr>
              <a:t>(</a:t>
            </a:r>
            <a:r>
              <a:rPr lang="en-US" sz="2000" i="1" dirty="0" err="1">
                <a:latin typeface="Open Sans"/>
              </a:rPr>
              <a:t>i</a:t>
            </a:r>
            <a:r>
              <a:rPr lang="en-US" sz="2000" dirty="0">
                <a:latin typeface="Open Sans"/>
              </a:rPr>
              <a:t>) if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∣ </a:t>
            </a:r>
            <a:r>
              <a:rPr lang="en-US" sz="2000" i="1" dirty="0">
                <a:latin typeface="Open Sans"/>
              </a:rPr>
              <a:t>b </a:t>
            </a:r>
            <a:r>
              <a:rPr lang="en-US" sz="2000" dirty="0">
                <a:latin typeface="Open Sans"/>
              </a:rPr>
              <a:t>and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∣ </a:t>
            </a:r>
            <a:r>
              <a:rPr lang="en-US" sz="2000" i="1" dirty="0">
                <a:latin typeface="Open Sans"/>
              </a:rPr>
              <a:t>c</a:t>
            </a:r>
            <a:r>
              <a:rPr lang="en-US" sz="2000" dirty="0">
                <a:latin typeface="Open Sans"/>
              </a:rPr>
              <a:t>, then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∣ (</a:t>
            </a:r>
            <a:r>
              <a:rPr lang="en-US" sz="2000" i="1" dirty="0">
                <a:latin typeface="Open Sans"/>
              </a:rPr>
              <a:t>b </a:t>
            </a:r>
            <a:r>
              <a:rPr lang="en-US" sz="2000" dirty="0">
                <a:latin typeface="Open Sans"/>
              </a:rPr>
              <a:t>+ </a:t>
            </a:r>
            <a:r>
              <a:rPr lang="en-US" sz="2000" i="1" dirty="0">
                <a:latin typeface="Open Sans"/>
              </a:rPr>
              <a:t>c</a:t>
            </a:r>
            <a:r>
              <a:rPr lang="en-US" sz="2000" dirty="0">
                <a:latin typeface="Open Sans"/>
              </a:rPr>
              <a:t>);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latin typeface="Open Sans"/>
              </a:rPr>
              <a:t>(</a:t>
            </a:r>
            <a:r>
              <a:rPr lang="en-US" sz="2000" i="1" dirty="0">
                <a:latin typeface="Open Sans"/>
              </a:rPr>
              <a:t>ii</a:t>
            </a:r>
            <a:r>
              <a:rPr lang="en-US" sz="2000" dirty="0">
                <a:latin typeface="Open Sans"/>
              </a:rPr>
              <a:t>) if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∣ </a:t>
            </a:r>
            <a:r>
              <a:rPr lang="en-US" sz="2000" i="1" dirty="0">
                <a:latin typeface="Open Sans"/>
              </a:rPr>
              <a:t>b, </a:t>
            </a:r>
            <a:r>
              <a:rPr lang="en-US" sz="2000" dirty="0">
                <a:latin typeface="Open Sans"/>
              </a:rPr>
              <a:t>then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∣ </a:t>
            </a:r>
            <a:r>
              <a:rPr lang="en-US" sz="2000" i="1" dirty="0" err="1">
                <a:latin typeface="Open Sans"/>
              </a:rPr>
              <a:t>bc</a:t>
            </a:r>
            <a:r>
              <a:rPr lang="en-US" sz="2000" i="1" dirty="0">
                <a:latin typeface="Open Sans"/>
              </a:rPr>
              <a:t> </a:t>
            </a:r>
            <a:r>
              <a:rPr lang="en-US" sz="2000" dirty="0">
                <a:latin typeface="Open Sans"/>
              </a:rPr>
              <a:t>for all integers </a:t>
            </a:r>
            <a:r>
              <a:rPr lang="en-US" sz="2000" i="1" dirty="0">
                <a:latin typeface="Open Sans"/>
              </a:rPr>
              <a:t>c</a:t>
            </a:r>
            <a:r>
              <a:rPr lang="en-US" sz="2000" dirty="0">
                <a:latin typeface="Open Sans"/>
              </a:rPr>
              <a:t>;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latin typeface="Open Sans"/>
              </a:rPr>
              <a:t>(</a:t>
            </a:r>
            <a:r>
              <a:rPr lang="en-US" sz="2000" i="1" dirty="0">
                <a:latin typeface="Open Sans"/>
              </a:rPr>
              <a:t>iii</a:t>
            </a:r>
            <a:r>
              <a:rPr lang="en-US" sz="2000" dirty="0">
                <a:latin typeface="Open Sans"/>
              </a:rPr>
              <a:t>) if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∣ </a:t>
            </a:r>
            <a:r>
              <a:rPr lang="en-US" sz="2000" i="1" dirty="0">
                <a:latin typeface="Open Sans"/>
              </a:rPr>
              <a:t>b </a:t>
            </a:r>
            <a:r>
              <a:rPr lang="en-US" sz="2000" dirty="0">
                <a:latin typeface="Open Sans"/>
              </a:rPr>
              <a:t>and </a:t>
            </a:r>
            <a:r>
              <a:rPr lang="en-US" sz="2000" i="1" dirty="0">
                <a:latin typeface="Open Sans"/>
              </a:rPr>
              <a:t>b </a:t>
            </a:r>
            <a:r>
              <a:rPr lang="en-US" sz="2000" dirty="0">
                <a:latin typeface="Open Sans"/>
              </a:rPr>
              <a:t>∣ </a:t>
            </a:r>
            <a:r>
              <a:rPr lang="en-US" sz="2000" i="1" dirty="0">
                <a:latin typeface="Open Sans"/>
              </a:rPr>
              <a:t>c</a:t>
            </a:r>
            <a:r>
              <a:rPr lang="en-US" sz="2000" dirty="0">
                <a:latin typeface="Open Sans"/>
              </a:rPr>
              <a:t>, then </a:t>
            </a:r>
            <a:r>
              <a:rPr lang="en-US" sz="2000" i="1" dirty="0">
                <a:latin typeface="Open Sans"/>
              </a:rPr>
              <a:t>a </a:t>
            </a:r>
            <a:r>
              <a:rPr lang="en-US" sz="2000" dirty="0">
                <a:latin typeface="Open Sans"/>
              </a:rPr>
              <a:t>∣ </a:t>
            </a:r>
            <a:r>
              <a:rPr lang="en-US" sz="2000" i="1" dirty="0">
                <a:latin typeface="Open Sans"/>
              </a:rPr>
              <a:t>c</a:t>
            </a:r>
            <a:r>
              <a:rPr lang="en-US" sz="2000" dirty="0">
                <a:latin typeface="Open Sans"/>
              </a:rPr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9EEAA1-AE84-4294-AF76-9FF819C4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782" y="839788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chemeClr val="accent1"/>
                </a:solidFill>
                <a:latin typeface="Open Sans"/>
              </a:rPr>
              <a:t>Division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BD5BAF-B396-4E89-9F5F-49F549F41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30" y="5311403"/>
            <a:ext cx="7085760" cy="8175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FB8866A-2AE4-4FD7-8CBF-ADFA8276A141}"/>
              </a:ext>
            </a:extLst>
          </p:cNvPr>
          <p:cNvSpPr/>
          <p:nvPr/>
        </p:nvSpPr>
        <p:spPr>
          <a:xfrm>
            <a:off x="1703299" y="6289414"/>
            <a:ext cx="62844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Open Sans"/>
              </a:rPr>
              <a:t>Integers divisible by the positive integer </a:t>
            </a:r>
            <a:r>
              <a:rPr lang="en-US" sz="2000" b="1" i="1" dirty="0">
                <a:solidFill>
                  <a:srgbClr val="0070C0"/>
                </a:solidFill>
                <a:latin typeface="Open Sans"/>
              </a:rPr>
              <a:t>d</a:t>
            </a:r>
            <a:r>
              <a:rPr lang="en-US" sz="2000" b="1" dirty="0">
                <a:solidFill>
                  <a:srgbClr val="0070C0"/>
                </a:solidFill>
                <a:latin typeface="Open Sans"/>
              </a:rPr>
              <a:t>.</a:t>
            </a:r>
            <a:endParaRPr lang="en-US" sz="2000" dirty="0">
              <a:solidFill>
                <a:srgbClr val="0070C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83402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16C41-36DA-4BCF-9913-F8B074201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63939A-502D-4A60-88ED-10B673FAFC64}"/>
              </a:ext>
            </a:extLst>
          </p:cNvPr>
          <p:cNvSpPr/>
          <p:nvPr/>
        </p:nvSpPr>
        <p:spPr>
          <a:xfrm>
            <a:off x="1290984" y="2547702"/>
            <a:ext cx="9133176" cy="11746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200" b="1" dirty="0">
                <a:solidFill>
                  <a:srgbClr val="0070C0"/>
                </a:solidFill>
                <a:latin typeface="Open Sans"/>
              </a:rPr>
              <a:t>Corollary 1 </a:t>
            </a:r>
          </a:p>
          <a:p>
            <a:pPr>
              <a:spcBef>
                <a:spcPts val="10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If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c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are integers, where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≠ 0, such that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∣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∣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c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then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∣ 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mb</a:t>
            </a:r>
            <a:r>
              <a:rPr lang="en-US" sz="2000" dirty="0" err="1">
                <a:solidFill>
                  <a:srgbClr val="000000"/>
                </a:solidFill>
                <a:latin typeface="Open Sans"/>
              </a:rPr>
              <a:t>+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nc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whenever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n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are integers.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D166C7-79F1-4FDC-93A7-265D71733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782" y="839788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chemeClr val="accent1"/>
                </a:solidFill>
                <a:latin typeface="Open Sans"/>
              </a:rPr>
              <a:t>Division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F88C5F-605C-4F4C-BF5A-C5E6662DE172}"/>
              </a:ext>
            </a:extLst>
          </p:cNvPr>
          <p:cNvSpPr/>
          <p:nvPr/>
        </p:nvSpPr>
        <p:spPr>
          <a:xfrm>
            <a:off x="1290984" y="3892338"/>
            <a:ext cx="9133176" cy="2451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en-US" sz="2000" b="1" i="1" dirty="0">
                <a:solidFill>
                  <a:srgbClr val="0070C0"/>
                </a:solidFill>
                <a:latin typeface="Open Sans"/>
              </a:rPr>
              <a:t>Proof: </a:t>
            </a:r>
          </a:p>
          <a:p>
            <a:pPr>
              <a:spcBef>
                <a:spcPts val="8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We will give a direct proof. </a:t>
            </a:r>
          </a:p>
          <a:p>
            <a:pPr>
              <a:spcBef>
                <a:spcPts val="8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By part (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ii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of Theorem 1 we see that </a:t>
            </a:r>
          </a:p>
          <a:p>
            <a:pPr>
              <a:spcBef>
                <a:spcPts val="800"/>
              </a:spcBef>
            </a:pPr>
            <a:r>
              <a:rPr lang="en-US" sz="2000" i="1" dirty="0">
                <a:solidFill>
                  <a:srgbClr val="000000"/>
                </a:solidFill>
                <a:latin typeface="Open Sans"/>
              </a:rPr>
              <a:t>                      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∣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∣ 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nc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 </a:t>
            </a:r>
          </a:p>
          <a:p>
            <a:pPr>
              <a:spcBef>
                <a:spcPts val="8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whenever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n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are integers.</a:t>
            </a:r>
          </a:p>
          <a:p>
            <a:pPr>
              <a:spcBef>
                <a:spcPts val="8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By part (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) of Theorem 1 it follows that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∣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mb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nc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.</a:t>
            </a:r>
            <a:endParaRPr lang="en-US" sz="20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95431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016AA-D835-4639-9C27-1FD190CC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0070C0"/>
                </a:solidFill>
                <a:latin typeface="Open Sans"/>
              </a:rPr>
              <a:t>The Division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A30DC-CFEF-459D-A8F3-081D984C8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6217A8-60F7-4A22-B999-D2140EA087F4}"/>
              </a:ext>
            </a:extLst>
          </p:cNvPr>
          <p:cNvSpPr/>
          <p:nvPr/>
        </p:nvSpPr>
        <p:spPr>
          <a:xfrm>
            <a:off x="1423989" y="2412918"/>
            <a:ext cx="8729661" cy="11490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</a:pPr>
            <a:r>
              <a:rPr lang="en-US" sz="2200" b="1" dirty="0">
                <a:solidFill>
                  <a:schemeClr val="accent1"/>
                </a:solidFill>
                <a:latin typeface="Open Sans"/>
              </a:rPr>
              <a:t>Theorem 2</a:t>
            </a:r>
          </a:p>
          <a:p>
            <a:pPr algn="just">
              <a:spcBef>
                <a:spcPts val="800"/>
              </a:spcBef>
            </a:pPr>
            <a:r>
              <a:rPr lang="en-US" sz="2000" b="1" dirty="0">
                <a:solidFill>
                  <a:srgbClr val="FF0000"/>
                </a:solidFill>
                <a:latin typeface="Open Sans"/>
              </a:rPr>
              <a:t>THE DIVISION ALGORITHM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Let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be an integer 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d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 positive integer. Then there are unique integers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q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r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with 0 ≤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r &lt; d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such that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= </a:t>
            </a:r>
            <a:r>
              <a:rPr lang="en-US" sz="2000" i="1" dirty="0" err="1">
                <a:solidFill>
                  <a:srgbClr val="000000"/>
                </a:solidFill>
                <a:latin typeface="Open Sans"/>
              </a:rPr>
              <a:t>dq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r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.</a:t>
            </a:r>
            <a:endParaRPr lang="en-US" sz="2000" dirty="0">
              <a:latin typeface="Open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B2B95E-CFD4-4223-AA75-E6E8FF7C8BD5}"/>
              </a:ext>
            </a:extLst>
          </p:cNvPr>
          <p:cNvSpPr/>
          <p:nvPr/>
        </p:nvSpPr>
        <p:spPr>
          <a:xfrm>
            <a:off x="1423989" y="3874606"/>
            <a:ext cx="8729661" cy="186717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en-US" sz="2200" b="1" dirty="0">
                <a:solidFill>
                  <a:schemeClr val="accent1"/>
                </a:solidFill>
                <a:latin typeface="Open Sans"/>
              </a:rPr>
              <a:t>Definition 2</a:t>
            </a:r>
            <a:endParaRPr lang="en-US" sz="3600" b="1" dirty="0">
              <a:solidFill>
                <a:srgbClr val="00FFFF"/>
              </a:solidFill>
              <a:latin typeface="STIXGeneral-Bold"/>
            </a:endParaRPr>
          </a:p>
          <a:p>
            <a:pPr algn="just">
              <a:spcBef>
                <a:spcPts val="800"/>
              </a:spcBef>
            </a:pPr>
            <a:r>
              <a:rPr lang="en-US" sz="2000" dirty="0">
                <a:solidFill>
                  <a:srgbClr val="000000"/>
                </a:solidFill>
                <a:latin typeface="Open Sans"/>
              </a:rPr>
              <a:t>In the equality given in the division algorithm,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d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is called the </a:t>
            </a:r>
            <a:r>
              <a:rPr lang="en-US" sz="2000" i="1" dirty="0">
                <a:solidFill>
                  <a:srgbClr val="FF0000"/>
                </a:solidFill>
                <a:latin typeface="Open Sans"/>
              </a:rPr>
              <a:t>divisor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is called the </a:t>
            </a:r>
            <a:r>
              <a:rPr lang="en-US" sz="2000" i="1" dirty="0">
                <a:solidFill>
                  <a:srgbClr val="FF0000"/>
                </a:solidFill>
                <a:latin typeface="Open Sans"/>
              </a:rPr>
              <a:t>dividend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q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is called the </a:t>
            </a:r>
            <a:r>
              <a:rPr lang="en-US" sz="2000" i="1" dirty="0">
                <a:solidFill>
                  <a:srgbClr val="FF0000"/>
                </a:solidFill>
                <a:latin typeface="Open Sans"/>
              </a:rPr>
              <a:t>quotient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, and 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r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is called the </a:t>
            </a:r>
            <a:r>
              <a:rPr lang="en-US" sz="2000" i="1" dirty="0">
                <a:solidFill>
                  <a:srgbClr val="FF0000"/>
                </a:solidFill>
                <a:latin typeface="Open Sans"/>
              </a:rPr>
              <a:t>remainder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. This notation is used to express the quotient and remainder:</a:t>
            </a:r>
          </a:p>
          <a:p>
            <a:pPr algn="just">
              <a:spcBef>
                <a:spcPts val="800"/>
              </a:spcBef>
            </a:pPr>
            <a:r>
              <a:rPr lang="pt-BR" sz="2000" i="1" dirty="0">
                <a:solidFill>
                  <a:srgbClr val="000000"/>
                </a:solidFill>
                <a:latin typeface="Open Sans"/>
              </a:rPr>
              <a:t>                                            q </a:t>
            </a:r>
            <a:r>
              <a:rPr lang="pt-BR" sz="2000" dirty="0">
                <a:solidFill>
                  <a:srgbClr val="000000"/>
                </a:solidFill>
                <a:latin typeface="Open Sans"/>
              </a:rPr>
              <a:t>= </a:t>
            </a:r>
            <a:r>
              <a:rPr lang="pt-BR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pt-BR" sz="2000" b="1" dirty="0">
                <a:solidFill>
                  <a:srgbClr val="000000"/>
                </a:solidFill>
                <a:latin typeface="Open Sans"/>
              </a:rPr>
              <a:t>div </a:t>
            </a:r>
            <a:r>
              <a:rPr lang="pt-BR" sz="2000" i="1" dirty="0">
                <a:solidFill>
                  <a:srgbClr val="000000"/>
                </a:solidFill>
                <a:latin typeface="Open Sans"/>
              </a:rPr>
              <a:t>d,     r </a:t>
            </a:r>
            <a:r>
              <a:rPr lang="pt-BR" sz="2000" dirty="0">
                <a:solidFill>
                  <a:srgbClr val="000000"/>
                </a:solidFill>
                <a:latin typeface="Open Sans"/>
              </a:rPr>
              <a:t>= </a:t>
            </a:r>
            <a:r>
              <a:rPr lang="pt-BR" sz="2000" i="1" dirty="0">
                <a:solidFill>
                  <a:srgbClr val="000000"/>
                </a:solidFill>
                <a:latin typeface="Open Sans"/>
              </a:rPr>
              <a:t>a </a:t>
            </a:r>
            <a:r>
              <a:rPr lang="pt-BR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pt-BR" sz="2000" i="1" dirty="0">
                <a:solidFill>
                  <a:srgbClr val="000000"/>
                </a:solidFill>
                <a:latin typeface="Open Sans"/>
              </a:rPr>
              <a:t>d.</a:t>
            </a:r>
            <a:endParaRPr lang="en-US" sz="20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50315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4D029-ED1C-45BA-AAB0-C944251C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837AC9-722F-4E00-AA4A-3E2FB5243369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CFEB6D-A7FB-420A-A55E-8D99B4104F6A}"/>
              </a:ext>
            </a:extLst>
          </p:cNvPr>
          <p:cNvSpPr/>
          <p:nvPr/>
        </p:nvSpPr>
        <p:spPr>
          <a:xfrm>
            <a:off x="1346663" y="2381041"/>
            <a:ext cx="89943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Open Sans"/>
              </a:rPr>
              <a:t>Example 1:</a:t>
            </a:r>
          </a:p>
          <a:p>
            <a:r>
              <a:rPr lang="en-US" sz="2000" dirty="0">
                <a:solidFill>
                  <a:srgbClr val="000000"/>
                </a:solidFill>
                <a:latin typeface="Open Sans"/>
              </a:rPr>
              <a:t>What are the quotient and remainder when 11 is divided by 11?</a:t>
            </a:r>
          </a:p>
          <a:p>
            <a:endParaRPr lang="en-US" sz="2000" dirty="0">
              <a:solidFill>
                <a:srgbClr val="000000"/>
              </a:solidFill>
              <a:latin typeface="Open Sans"/>
            </a:endParaRPr>
          </a:p>
          <a:p>
            <a:r>
              <a:rPr lang="en-US" sz="2000" b="1" i="1" dirty="0">
                <a:solidFill>
                  <a:srgbClr val="0070C0"/>
                </a:solidFill>
                <a:latin typeface="Open Sans"/>
              </a:rPr>
              <a:t>Solution: </a:t>
            </a:r>
          </a:p>
          <a:p>
            <a:r>
              <a:rPr lang="en-US" sz="2000" dirty="0">
                <a:solidFill>
                  <a:srgbClr val="000000"/>
                </a:solidFill>
                <a:latin typeface="Open Sans"/>
              </a:rPr>
              <a:t>We have    11 = 11 ⋅ 9 + 2</a:t>
            </a:r>
            <a:r>
              <a:rPr lang="en-US" sz="2000" i="1" dirty="0">
                <a:solidFill>
                  <a:srgbClr val="000000"/>
                </a:solidFill>
                <a:latin typeface="Open Sans"/>
              </a:rPr>
              <a:t>.</a:t>
            </a:r>
          </a:p>
          <a:p>
            <a:r>
              <a:rPr lang="en-US" sz="2000" dirty="0">
                <a:solidFill>
                  <a:srgbClr val="000000"/>
                </a:solidFill>
                <a:latin typeface="Open Sans"/>
              </a:rPr>
              <a:t>Hence, the quotient when 11 is divided by 11 is </a:t>
            </a:r>
          </a:p>
          <a:p>
            <a:r>
              <a:rPr lang="en-US" sz="2000" dirty="0">
                <a:solidFill>
                  <a:srgbClr val="000000"/>
                </a:solidFill>
                <a:latin typeface="Open Sans"/>
              </a:rPr>
              <a:t>             9 = 11 </a:t>
            </a:r>
            <a:r>
              <a:rPr lang="en-US" sz="2000" b="1" dirty="0">
                <a:solidFill>
                  <a:srgbClr val="000000"/>
                </a:solidFill>
                <a:latin typeface="Open Sans"/>
              </a:rPr>
              <a:t>div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11, </a:t>
            </a:r>
          </a:p>
          <a:p>
            <a:r>
              <a:rPr lang="en-US" sz="2000" dirty="0">
                <a:solidFill>
                  <a:srgbClr val="000000"/>
                </a:solidFill>
                <a:latin typeface="Open Sans"/>
              </a:rPr>
              <a:t>and the remainder is </a:t>
            </a:r>
          </a:p>
          <a:p>
            <a:r>
              <a:rPr lang="en-US" sz="2000" dirty="0">
                <a:solidFill>
                  <a:srgbClr val="000000"/>
                </a:solidFill>
                <a:latin typeface="Open Sans"/>
              </a:rPr>
              <a:t>            2 = 11 </a:t>
            </a:r>
            <a:r>
              <a:rPr lang="en-US" sz="2000" b="1" dirty="0">
                <a:solidFill>
                  <a:srgbClr val="000000"/>
                </a:solidFill>
                <a:latin typeface="Open Sans"/>
              </a:rPr>
              <a:t>mod </a:t>
            </a:r>
            <a:r>
              <a:rPr lang="en-US" sz="2000" dirty="0">
                <a:solidFill>
                  <a:srgbClr val="000000"/>
                </a:solidFill>
                <a:latin typeface="Open Sans"/>
              </a:rPr>
              <a:t>11.</a:t>
            </a:r>
            <a:endParaRPr lang="en-US" sz="2000" dirty="0">
              <a:latin typeface="Open San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052395-CC33-46AF-8E32-EAADECE07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538" y="839788"/>
            <a:ext cx="6591300" cy="1260475"/>
          </a:xfrm>
        </p:spPr>
        <p:txBody>
          <a:bodyPr/>
          <a:lstStyle/>
          <a:p>
            <a:r>
              <a:rPr lang="en-US" sz="3000" dirty="0">
                <a:solidFill>
                  <a:srgbClr val="0070C0"/>
                </a:solidFill>
                <a:latin typeface="Open Sans"/>
              </a:rPr>
              <a:t>The Division Algorithm</a:t>
            </a:r>
          </a:p>
        </p:txBody>
      </p:sp>
    </p:spTree>
    <p:extLst>
      <p:ext uri="{BB962C8B-B14F-4D97-AF65-F5344CB8AC3E}">
        <p14:creationId xmlns:p14="http://schemas.microsoft.com/office/powerpoint/2010/main" val="122629287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On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Theme1Online</Template>
  <TotalTime>7825</TotalTime>
  <Words>5523</Words>
  <Application>Microsoft Office PowerPoint</Application>
  <PresentationFormat>Custom</PresentationFormat>
  <Paragraphs>484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Arial</vt:lpstr>
      <vt:lpstr>Calibri</vt:lpstr>
      <vt:lpstr>Cambria Math</vt:lpstr>
      <vt:lpstr>Edwardian Script ITC</vt:lpstr>
      <vt:lpstr>Open Sans</vt:lpstr>
      <vt:lpstr>STIXGeneral-Bold</vt:lpstr>
      <vt:lpstr>STIXGeneral-Italic</vt:lpstr>
      <vt:lpstr>STIXGeneral-Regular</vt:lpstr>
      <vt:lpstr>STIXMath-Regular</vt:lpstr>
      <vt:lpstr>STIXMathScript-Regular</vt:lpstr>
      <vt:lpstr>Wingdings</vt:lpstr>
      <vt:lpstr>Theme1Online</vt:lpstr>
      <vt:lpstr>PowerPoint Presentation</vt:lpstr>
      <vt:lpstr>PowerPoint Presentation</vt:lpstr>
      <vt:lpstr>Introduction</vt:lpstr>
      <vt:lpstr>Division</vt:lpstr>
      <vt:lpstr>Division</vt:lpstr>
      <vt:lpstr>Division</vt:lpstr>
      <vt:lpstr>Division</vt:lpstr>
      <vt:lpstr>The Division Algorithm</vt:lpstr>
      <vt:lpstr>The Division Algorithm</vt:lpstr>
      <vt:lpstr>Modular Arithmetic</vt:lpstr>
      <vt:lpstr>Modular Arithmetic</vt:lpstr>
      <vt:lpstr>Modular Arithmetic</vt:lpstr>
      <vt:lpstr>Modular Arithmetic</vt:lpstr>
      <vt:lpstr>Modular Arithmetic</vt:lpstr>
      <vt:lpstr>Modular Arithmetic</vt:lpstr>
      <vt:lpstr>PowerPoint Presentation</vt:lpstr>
      <vt:lpstr>Primes</vt:lpstr>
      <vt:lpstr>Primes</vt:lpstr>
      <vt:lpstr>Trial Division</vt:lpstr>
      <vt:lpstr>Trial Division</vt:lpstr>
      <vt:lpstr>THE DISTRIBUTION OF PRIMES</vt:lpstr>
      <vt:lpstr>Greatest Common Divisors and Least Common Multiples</vt:lpstr>
      <vt:lpstr>Greatest Common Divisors and Least Common Multiples</vt:lpstr>
      <vt:lpstr>Greatest Common Divisors and Least Common Multiples</vt:lpstr>
      <vt:lpstr>Greatest Common Divisors and Least Common Multiples</vt:lpstr>
      <vt:lpstr>The Euclidean Algorithm</vt:lpstr>
      <vt:lpstr>The Euclidean Algorithm</vt:lpstr>
      <vt:lpstr>The Euclidean Algorithm</vt:lpstr>
      <vt:lpstr>The Euclidean Algorithm</vt:lpstr>
      <vt:lpstr>gcds as Linear Combinations</vt:lpstr>
      <vt:lpstr>gcds as Linear Combinations</vt:lpstr>
      <vt:lpstr>gcds as Linear Combinations</vt:lpstr>
      <vt:lpstr>gcds as Linear Combinations</vt:lpstr>
      <vt:lpstr>PowerPoint Presentation</vt:lpstr>
      <vt:lpstr>Linear Congruences</vt:lpstr>
      <vt:lpstr>Linear Congruences</vt:lpstr>
      <vt:lpstr>Linear Congruences</vt:lpstr>
      <vt:lpstr>Fermat’s Little Theorem</vt:lpstr>
      <vt:lpstr>Pseudoprimes</vt:lpstr>
      <vt:lpstr>Pseudoprimes</vt:lpstr>
      <vt:lpstr>PowerPoint Presentation</vt:lpstr>
      <vt:lpstr>Applications of Congruences</vt:lpstr>
      <vt:lpstr>PowerPoint Presentation</vt:lpstr>
      <vt:lpstr>PowerPoint Presentation</vt:lpstr>
      <vt:lpstr>2. Pseudorandom Numbers</vt:lpstr>
      <vt:lpstr>2. Pseudorandom Numbers</vt:lpstr>
      <vt:lpstr>2. Pseudorandom Numbers</vt:lpstr>
      <vt:lpstr>Check Digits</vt:lpstr>
      <vt:lpstr>Check Digits</vt:lpstr>
      <vt:lpstr>Check Digits</vt:lpstr>
      <vt:lpstr>Reference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danton sihombing</dc:creator>
  <cp:lastModifiedBy>Dini Anggraini</cp:lastModifiedBy>
  <cp:revision>656</cp:revision>
  <dcterms:created xsi:type="dcterms:W3CDTF">2014-01-27T02:13:18Z</dcterms:created>
  <dcterms:modified xsi:type="dcterms:W3CDTF">2020-08-18T03:33:56Z</dcterms:modified>
</cp:coreProperties>
</file>